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notesSlides/notesSlide6.xml" ContentType="application/vnd.openxmlformats-officedocument.presentationml.notesSlide+xml"/>
  <Override PartName="/ppt/embeddings/oleObject2.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4"/>
  </p:notesMasterIdLst>
  <p:handoutMasterIdLst>
    <p:handoutMasterId r:id="rId35"/>
  </p:handoutMasterIdLst>
  <p:sldIdLst>
    <p:sldId id="320" r:id="rId3"/>
    <p:sldId id="399" r:id="rId4"/>
    <p:sldId id="343" r:id="rId5"/>
    <p:sldId id="321" r:id="rId6"/>
    <p:sldId id="351" r:id="rId7"/>
    <p:sldId id="352" r:id="rId8"/>
    <p:sldId id="353" r:id="rId9"/>
    <p:sldId id="338" r:id="rId10"/>
    <p:sldId id="354" r:id="rId11"/>
    <p:sldId id="403" r:id="rId12"/>
    <p:sldId id="398" r:id="rId13"/>
    <p:sldId id="401" r:id="rId14"/>
    <p:sldId id="402" r:id="rId15"/>
    <p:sldId id="396" r:id="rId16"/>
    <p:sldId id="397" r:id="rId17"/>
    <p:sldId id="404" r:id="rId18"/>
    <p:sldId id="358" r:id="rId19"/>
    <p:sldId id="359" r:id="rId20"/>
    <p:sldId id="360" r:id="rId21"/>
    <p:sldId id="361" r:id="rId22"/>
    <p:sldId id="362" r:id="rId23"/>
    <p:sldId id="363" r:id="rId24"/>
    <p:sldId id="364" r:id="rId25"/>
    <p:sldId id="365" r:id="rId26"/>
    <p:sldId id="366" r:id="rId27"/>
    <p:sldId id="367" r:id="rId28"/>
    <p:sldId id="369" r:id="rId29"/>
    <p:sldId id="370" r:id="rId30"/>
    <p:sldId id="371" r:id="rId31"/>
    <p:sldId id="372" r:id="rId32"/>
    <p:sldId id="383"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2625"/>
    <a:srgbClr val="3794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9" autoAdjust="0"/>
    <p:restoredTop sz="95254" autoAdjust="0"/>
  </p:normalViewPr>
  <p:slideViewPr>
    <p:cSldViewPr snapToGrid="0">
      <p:cViewPr>
        <p:scale>
          <a:sx n="120" d="100"/>
          <a:sy n="120" d="100"/>
        </p:scale>
        <p:origin x="-1168" y="31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4" Type="http://schemas.microsoft.com/office/2011/relationships/chartColorStyle" Target="colors1.xml"/><Relationship Id="rId1" Type="http://schemas.openxmlformats.org/officeDocument/2006/relationships/oleObject" Target="Book1" TargetMode="External"/><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 Id="rId2" Type="http://schemas.microsoft.com/office/2011/relationships/chartStyle" Target="style2.xml"/><Relationship Id="rId3" Type="http://schemas.microsoft.com/office/2011/relationships/chartColorStyle" Target="colors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18173665791776"/>
          <c:y val="0.278024351122776"/>
          <c:w val="0.932203389830508"/>
          <c:h val="0.479463108778069"/>
        </c:manualLayout>
      </c:layout>
      <c:lineChart>
        <c:grouping val="standard"/>
        <c:varyColors val="0"/>
        <c:dLbls>
          <c:showLegendKey val="0"/>
          <c:showVal val="0"/>
          <c:showCatName val="0"/>
          <c:showSerName val="0"/>
          <c:showPercent val="0"/>
          <c:showBubbleSize val="0"/>
        </c:dLbls>
        <c:marker val="1"/>
        <c:smooth val="0"/>
        <c:axId val="-2101689560"/>
        <c:axId val="-2101686360"/>
      </c:lineChart>
      <c:catAx>
        <c:axId val="-2101689560"/>
        <c:scaling>
          <c:orientation val="minMax"/>
        </c:scaling>
        <c:delete val="1"/>
        <c:axPos val="b"/>
        <c:numFmt formatCode="General" sourceLinked="1"/>
        <c:majorTickMark val="none"/>
        <c:minorTickMark val="none"/>
        <c:tickLblPos val="nextTo"/>
        <c:crossAx val="-2101686360"/>
        <c:crosses val="autoZero"/>
        <c:auto val="1"/>
        <c:lblAlgn val="ctr"/>
        <c:lblOffset val="100"/>
        <c:noMultiLvlLbl val="0"/>
      </c:catAx>
      <c:valAx>
        <c:axId val="-2101686360"/>
        <c:scaling>
          <c:orientation val="minMax"/>
        </c:scaling>
        <c:delete val="1"/>
        <c:axPos val="l"/>
        <c:numFmt formatCode="#,##0" sourceLinked="1"/>
        <c:majorTickMark val="none"/>
        <c:minorTickMark val="none"/>
        <c:tickLblPos val="nextTo"/>
        <c:crossAx val="-2101689560"/>
        <c:crosses val="autoZero"/>
        <c:crossBetween val="between"/>
      </c:valAx>
      <c:spPr>
        <a:noFill/>
        <a:ln w="25400">
          <a:noFill/>
        </a:ln>
        <a:effectLst/>
      </c:spPr>
    </c:plotArea>
    <c:plotVisOnly val="1"/>
    <c:dispBlanksAs val="gap"/>
    <c:showDLblsOverMax val="0"/>
  </c:chart>
  <c:spPr>
    <a:solidFill>
      <a:schemeClr val="bg2">
        <a:lumMod val="90000"/>
      </a:schemeClr>
    </a:soli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0099277197908401"/>
          <c:y val="0.0252525252525252"/>
          <c:w val="0.924962305243759"/>
          <c:h val="0.892050922611946"/>
        </c:manualLayout>
      </c:layout>
      <c:lineChart>
        <c:grouping val="standard"/>
        <c:varyColors val="0"/>
        <c:ser>
          <c:idx val="0"/>
          <c:order val="0"/>
          <c:spPr>
            <a:ln w="31750" cap="rnd">
              <a:solidFill>
                <a:schemeClr val="accent1"/>
              </a:solidFill>
              <a:round/>
            </a:ln>
            <a:effectLst>
              <a:outerShdw blurRad="40000" dist="23000" dir="5400000" rotWithShape="0">
                <a:srgbClr val="000000">
                  <a:alpha val="35000"/>
                </a:srgbClr>
              </a:outerShdw>
            </a:effectLst>
          </c:spPr>
          <c:marker>
            <c:symbol val="none"/>
          </c:marker>
          <c:dLbls>
            <c:dLbl>
              <c:idx val="0"/>
              <c:layout>
                <c:manualLayout>
                  <c:x val="-0.0357275834706708"/>
                  <c:y val="-0.0631313131313131"/>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195777126696372"/>
                  <c:y val="0.044191919191919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373425705507742"/>
                  <c:y val="-0.0505050505050505"/>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357275834706708"/>
                  <c:y val="-0.0315656565656566"/>
                </c:manualLayout>
              </c:layout>
              <c:dLblPos val="r"/>
              <c:showLegendKey val="0"/>
              <c:showVal val="1"/>
              <c:showCatName val="0"/>
              <c:showSerName val="0"/>
              <c:showPercent val="0"/>
              <c:showBubbleSize val="0"/>
              <c:extLst>
                <c:ext xmlns:c15="http://schemas.microsoft.com/office/drawing/2012/chart" uri="{CE6537A1-D6FC-4f65-9D91-7224C49458BB}">
                  <c15:layout/>
                </c:ext>
              </c:extLst>
            </c:dLbl>
            <c:numFmt formatCode="#,##0;[Red]#,##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trendline>
            <c:spPr>
              <a:ln w="19050" cap="rnd">
                <a:solidFill>
                  <a:schemeClr val="accent1"/>
                </a:solidFill>
                <a:prstDash val="sysDash"/>
              </a:ln>
              <a:effectLst/>
            </c:spPr>
            <c:trendlineType val="linear"/>
            <c:dispRSqr val="0"/>
            <c:dispEq val="0"/>
          </c:trendline>
          <c:cat>
            <c:strRef>
              <c:f>Sheet1!$C$3:$C$7</c:f>
              <c:strCache>
                <c:ptCount val="4"/>
                <c:pt idx="0">
                  <c:v>Fall 2011</c:v>
                </c:pt>
                <c:pt idx="1">
                  <c:v>Fall 2012</c:v>
                </c:pt>
                <c:pt idx="2">
                  <c:v>Fall 2013</c:v>
                </c:pt>
                <c:pt idx="3">
                  <c:v>Fall 2014</c:v>
                </c:pt>
              </c:strCache>
            </c:strRef>
          </c:cat>
          <c:val>
            <c:numRef>
              <c:f>Sheet1!$D$3:$D$7</c:f>
              <c:numCache>
                <c:formatCode>General</c:formatCode>
                <c:ptCount val="5"/>
                <c:pt idx="0">
                  <c:v>5442.0</c:v>
                </c:pt>
                <c:pt idx="1">
                  <c:v>5508.0</c:v>
                </c:pt>
                <c:pt idx="2">
                  <c:v>5883.0</c:v>
                </c:pt>
                <c:pt idx="3">
                  <c:v>6130.0</c:v>
                </c:pt>
              </c:numCache>
            </c:numRef>
          </c:val>
          <c:smooth val="0"/>
        </c:ser>
        <c:dLbls>
          <c:dLblPos val="ctr"/>
          <c:showLegendKey val="0"/>
          <c:showVal val="1"/>
          <c:showCatName val="0"/>
          <c:showSerName val="0"/>
          <c:showPercent val="0"/>
          <c:showBubbleSize val="0"/>
        </c:dLbls>
        <c:marker val="1"/>
        <c:smooth val="0"/>
        <c:axId val="-2101623592"/>
        <c:axId val="-2101620168"/>
      </c:lineChart>
      <c:dateAx>
        <c:axId val="-2101623592"/>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2101620168"/>
        <c:crosses val="autoZero"/>
        <c:auto val="0"/>
        <c:lblOffset val="100"/>
        <c:baseTimeUnit val="days"/>
      </c:dateAx>
      <c:valAx>
        <c:axId val="-2101620168"/>
        <c:scaling>
          <c:orientation val="minMax"/>
        </c:scaling>
        <c:delete val="0"/>
        <c:axPos val="l"/>
        <c:majorGridlines>
          <c:spPr>
            <a:ln w="9525" cap="flat" cmpd="sng" algn="ctr">
              <a:solidFill>
                <a:srgbClr val="FFC000"/>
              </a:solidFill>
              <a:round/>
            </a:ln>
            <a:effectLst/>
          </c:spPr>
        </c:majorGridlines>
        <c:numFmt formatCode="#,##0;[Red]#,##0" sourceLinked="0"/>
        <c:majorTickMark val="none"/>
        <c:minorTickMark val="none"/>
        <c:tickLblPos val="high"/>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1016235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107 success</c:v>
                </c:pt>
              </c:strCache>
            </c:strRef>
          </c:tx>
          <c:cat>
            <c:numRef>
              <c:f>Sheet1!$A$2:$A$5</c:f>
              <c:numCache>
                <c:formatCode>General</c:formatCode>
                <c:ptCount val="4"/>
                <c:pt idx="0">
                  <c:v>2011.0</c:v>
                </c:pt>
                <c:pt idx="1">
                  <c:v>2012.0</c:v>
                </c:pt>
                <c:pt idx="2">
                  <c:v>2013.0</c:v>
                </c:pt>
                <c:pt idx="3">
                  <c:v>2014.0</c:v>
                </c:pt>
              </c:numCache>
            </c:numRef>
          </c:cat>
          <c:val>
            <c:numRef>
              <c:f>Sheet1!$B$2:$B$5</c:f>
              <c:numCache>
                <c:formatCode>General</c:formatCode>
                <c:ptCount val="4"/>
                <c:pt idx="0">
                  <c:v>48.02</c:v>
                </c:pt>
                <c:pt idx="1">
                  <c:v>56.19000000000001</c:v>
                </c:pt>
                <c:pt idx="2">
                  <c:v>53.99</c:v>
                </c:pt>
                <c:pt idx="3">
                  <c:v>68.77</c:v>
                </c:pt>
              </c:numCache>
            </c:numRef>
          </c:val>
          <c:smooth val="0"/>
        </c:ser>
        <c:ser>
          <c:idx val="1"/>
          <c:order val="1"/>
          <c:tx>
            <c:strRef>
              <c:f>Sheet1!$C$1</c:f>
              <c:strCache>
                <c:ptCount val="1"/>
                <c:pt idx="0">
                  <c:v>108 success</c:v>
                </c:pt>
              </c:strCache>
            </c:strRef>
          </c:tx>
          <c:cat>
            <c:numRef>
              <c:f>Sheet1!$A$2:$A$5</c:f>
              <c:numCache>
                <c:formatCode>General</c:formatCode>
                <c:ptCount val="4"/>
                <c:pt idx="0">
                  <c:v>2011.0</c:v>
                </c:pt>
                <c:pt idx="1">
                  <c:v>2012.0</c:v>
                </c:pt>
                <c:pt idx="2">
                  <c:v>2013.0</c:v>
                </c:pt>
                <c:pt idx="3">
                  <c:v>2014.0</c:v>
                </c:pt>
              </c:numCache>
            </c:numRef>
          </c:cat>
          <c:val>
            <c:numRef>
              <c:f>Sheet1!$C$2:$C$5</c:f>
              <c:numCache>
                <c:formatCode>General</c:formatCode>
                <c:ptCount val="4"/>
                <c:pt idx="0">
                  <c:v>46.59</c:v>
                </c:pt>
                <c:pt idx="1">
                  <c:v>55.78</c:v>
                </c:pt>
                <c:pt idx="2">
                  <c:v>59.42</c:v>
                </c:pt>
                <c:pt idx="3">
                  <c:v>67.57</c:v>
                </c:pt>
              </c:numCache>
            </c:numRef>
          </c:val>
          <c:smooth val="0"/>
        </c:ser>
        <c:dLbls>
          <c:showLegendKey val="0"/>
          <c:showVal val="0"/>
          <c:showCatName val="0"/>
          <c:showSerName val="0"/>
          <c:showPercent val="0"/>
          <c:showBubbleSize val="0"/>
        </c:dLbls>
        <c:marker val="1"/>
        <c:smooth val="0"/>
        <c:axId val="-2097371288"/>
        <c:axId val="-2097368312"/>
      </c:lineChart>
      <c:catAx>
        <c:axId val="-2097371288"/>
        <c:scaling>
          <c:orientation val="minMax"/>
        </c:scaling>
        <c:delete val="0"/>
        <c:axPos val="b"/>
        <c:numFmt formatCode="General" sourceLinked="1"/>
        <c:majorTickMark val="out"/>
        <c:minorTickMark val="none"/>
        <c:tickLblPos val="nextTo"/>
        <c:crossAx val="-2097368312"/>
        <c:crosses val="autoZero"/>
        <c:auto val="1"/>
        <c:lblAlgn val="ctr"/>
        <c:lblOffset val="100"/>
        <c:noMultiLvlLbl val="0"/>
      </c:catAx>
      <c:valAx>
        <c:axId val="-2097368312"/>
        <c:scaling>
          <c:orientation val="minMax"/>
        </c:scaling>
        <c:delete val="0"/>
        <c:axPos val="l"/>
        <c:majorGridlines/>
        <c:numFmt formatCode="General" sourceLinked="1"/>
        <c:majorTickMark val="out"/>
        <c:minorTickMark val="none"/>
        <c:tickLblPos val="nextTo"/>
        <c:crossAx val="-209737128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7C436F-A7E0-B84B-AE5D-6DDB108638C9}" type="doc">
      <dgm:prSet loTypeId="urn:microsoft.com/office/officeart/2005/8/layout/radial1" loCatId="" qsTypeId="urn:microsoft.com/office/officeart/2005/8/quickstyle/simple4" qsCatId="simple" csTypeId="urn:microsoft.com/office/officeart/2005/8/colors/accent1_2" csCatId="accent1" phldr="1"/>
      <dgm:spPr/>
      <dgm:t>
        <a:bodyPr/>
        <a:lstStyle/>
        <a:p>
          <a:endParaRPr lang="en-US"/>
        </a:p>
      </dgm:t>
    </dgm:pt>
    <dgm:pt modelId="{45B5D467-ACFC-8F43-B442-EF479F5FD62C}">
      <dgm:prSet phldrT="[Text]">
        <dgm:style>
          <a:lnRef idx="1">
            <a:schemeClr val="accent3"/>
          </a:lnRef>
          <a:fillRef idx="3">
            <a:schemeClr val="accent3"/>
          </a:fillRef>
          <a:effectRef idx="2">
            <a:schemeClr val="accent3"/>
          </a:effectRef>
          <a:fontRef idx="minor">
            <a:schemeClr val="lt1"/>
          </a:fontRef>
        </dgm:style>
      </dgm:prSet>
      <dgm:spPr>
        <a:solidFill>
          <a:srgbClr val="008000"/>
        </a:solidFill>
        <a:effectLst>
          <a:outerShdw blurRad="50800" dist="38100" dir="2700000" algn="tl" rotWithShape="0">
            <a:prstClr val="black">
              <a:alpha val="40000"/>
            </a:prstClr>
          </a:outerShdw>
        </a:effectLst>
      </dgm:spPr>
      <dgm:t>
        <a:bodyPr/>
        <a:lstStyle/>
        <a:p>
          <a:endParaRPr lang="en-US" dirty="0"/>
        </a:p>
      </dgm:t>
    </dgm:pt>
    <dgm:pt modelId="{2DB05396-9D5F-C34B-B133-947BC436BDE8}" type="parTrans" cxnId="{4F00248E-83F1-BB44-9FE0-D8A441EF9F38}">
      <dgm:prSet/>
      <dgm:spPr>
        <a:ln>
          <a:noFill/>
        </a:ln>
      </dgm:spPr>
      <dgm:t>
        <a:bodyPr/>
        <a:lstStyle/>
        <a:p>
          <a:endParaRPr lang="en-US" dirty="0"/>
        </a:p>
      </dgm:t>
    </dgm:pt>
    <dgm:pt modelId="{68EC9D4A-6C57-ED45-9455-A79A49483FB7}" type="sibTrans" cxnId="{4F00248E-83F1-BB44-9FE0-D8A441EF9F38}">
      <dgm:prSet/>
      <dgm:spPr/>
      <dgm:t>
        <a:bodyPr/>
        <a:lstStyle/>
        <a:p>
          <a:endParaRPr lang="en-US"/>
        </a:p>
      </dgm:t>
    </dgm:pt>
    <dgm:pt modelId="{B1764B62-921C-3049-A20F-D51C42E7E6F0}">
      <dgm:prSet phldrT="[Text]"/>
      <dgm:spPr>
        <a:solidFill>
          <a:srgbClr val="FFFF00"/>
        </a:solidFill>
        <a:ln>
          <a:solidFill>
            <a:srgbClr val="FAAD30"/>
          </a:solidFill>
        </a:ln>
        <a:effectLst>
          <a:outerShdw blurRad="50800" dist="38100" dir="8100000" algn="tr" rotWithShape="0">
            <a:prstClr val="black">
              <a:alpha val="40000"/>
            </a:prstClr>
          </a:outerShdw>
        </a:effectLst>
      </dgm:spPr>
      <dgm:t>
        <a:bodyPr/>
        <a:lstStyle/>
        <a:p>
          <a:endParaRPr lang="en-US" dirty="0"/>
        </a:p>
      </dgm:t>
    </dgm:pt>
    <dgm:pt modelId="{75351205-84D5-054D-ADB4-DB63D5186872}" type="parTrans" cxnId="{83306F92-0B77-2E4A-9022-31F29AD172D5}">
      <dgm:prSet/>
      <dgm:spPr>
        <a:ln>
          <a:noFill/>
        </a:ln>
      </dgm:spPr>
      <dgm:t>
        <a:bodyPr/>
        <a:lstStyle/>
        <a:p>
          <a:endParaRPr lang="en-US" dirty="0"/>
        </a:p>
      </dgm:t>
    </dgm:pt>
    <dgm:pt modelId="{201A10E0-8D20-A34A-81E2-7CE808E33A14}" type="sibTrans" cxnId="{83306F92-0B77-2E4A-9022-31F29AD172D5}">
      <dgm:prSet/>
      <dgm:spPr/>
      <dgm:t>
        <a:bodyPr/>
        <a:lstStyle/>
        <a:p>
          <a:endParaRPr lang="en-US"/>
        </a:p>
      </dgm:t>
    </dgm:pt>
    <dgm:pt modelId="{B26B8D9E-4C56-964B-869B-43047946FE09}">
      <dgm:prSet phldrT="[Text]"/>
      <dgm:spPr>
        <a:solidFill>
          <a:schemeClr val="bg1"/>
        </a:solidFill>
        <a:ln>
          <a:solidFill>
            <a:schemeClr val="tx1"/>
          </a:solidFill>
        </a:ln>
      </dgm:spPr>
      <dgm:t>
        <a:bodyPr/>
        <a:lstStyle/>
        <a:p>
          <a:endParaRPr lang="en-US" dirty="0"/>
        </a:p>
      </dgm:t>
    </dgm:pt>
    <dgm:pt modelId="{DC167305-3C77-9C49-8FAC-CB97FCD4716C}" type="parTrans" cxnId="{F27B50DA-3127-B84E-8CEC-EA0973267EAD}">
      <dgm:prSet/>
      <dgm:spPr/>
      <dgm:t>
        <a:bodyPr/>
        <a:lstStyle/>
        <a:p>
          <a:endParaRPr lang="en-US"/>
        </a:p>
      </dgm:t>
    </dgm:pt>
    <dgm:pt modelId="{2F062062-E0C9-CA42-9C7E-C1158D5D7970}" type="sibTrans" cxnId="{F27B50DA-3127-B84E-8CEC-EA0973267EAD}">
      <dgm:prSet/>
      <dgm:spPr/>
      <dgm:t>
        <a:bodyPr/>
        <a:lstStyle/>
        <a:p>
          <a:endParaRPr lang="en-US"/>
        </a:p>
      </dgm:t>
    </dgm:pt>
    <dgm:pt modelId="{5885E15D-7DC4-794D-A488-233D3361DCE1}">
      <dgm:prSet phldrT="[Text]">
        <dgm:style>
          <a:lnRef idx="1">
            <a:schemeClr val="accent6"/>
          </a:lnRef>
          <a:fillRef idx="3">
            <a:schemeClr val="accent6"/>
          </a:fillRef>
          <a:effectRef idx="2">
            <a:schemeClr val="accent6"/>
          </a:effectRef>
          <a:fontRef idx="minor">
            <a:schemeClr val="lt1"/>
          </a:fontRef>
        </dgm:style>
      </dgm:prSet>
      <dgm:spPr>
        <a:solidFill>
          <a:srgbClr val="FF6600"/>
        </a:solidFill>
      </dgm:spPr>
      <dgm:t>
        <a:bodyPr/>
        <a:lstStyle/>
        <a:p>
          <a:endParaRPr lang="en-US" dirty="0"/>
        </a:p>
      </dgm:t>
    </dgm:pt>
    <dgm:pt modelId="{FA5FF6B6-DAC9-7446-BD8B-F09AA07A0075}" type="parTrans" cxnId="{7866E477-9C8B-C74C-899D-46CEB4A8D753}">
      <dgm:prSet/>
      <dgm:spPr>
        <a:ln>
          <a:noFill/>
        </a:ln>
      </dgm:spPr>
      <dgm:t>
        <a:bodyPr/>
        <a:lstStyle/>
        <a:p>
          <a:endParaRPr lang="en-US" dirty="0"/>
        </a:p>
      </dgm:t>
    </dgm:pt>
    <dgm:pt modelId="{863E4B93-8C38-D14F-A651-E026131F8541}" type="sibTrans" cxnId="{7866E477-9C8B-C74C-899D-46CEB4A8D753}">
      <dgm:prSet/>
      <dgm:spPr/>
      <dgm:t>
        <a:bodyPr/>
        <a:lstStyle/>
        <a:p>
          <a:endParaRPr lang="en-US"/>
        </a:p>
      </dgm:t>
    </dgm:pt>
    <dgm:pt modelId="{1F2DEDE9-A004-2347-A520-7C4F71C90A14}">
      <dgm:prSet phldrT="[Text]">
        <dgm:style>
          <a:lnRef idx="1">
            <a:schemeClr val="accent2"/>
          </a:lnRef>
          <a:fillRef idx="3">
            <a:schemeClr val="accent2"/>
          </a:fillRef>
          <a:effectRef idx="2">
            <a:schemeClr val="accent2"/>
          </a:effectRef>
          <a:fontRef idx="minor">
            <a:schemeClr val="lt1"/>
          </a:fontRef>
        </dgm:style>
      </dgm:prSet>
      <dgm:spPr>
        <a:solidFill>
          <a:srgbClr val="FF0000"/>
        </a:solidFill>
      </dgm:spPr>
      <dgm:t>
        <a:bodyPr/>
        <a:lstStyle/>
        <a:p>
          <a:endParaRPr lang="en-US" dirty="0"/>
        </a:p>
      </dgm:t>
    </dgm:pt>
    <dgm:pt modelId="{31998F16-6E10-6E4A-A396-4DD8F45D74E1}" type="parTrans" cxnId="{B8B3E0D6-A185-C34C-84FD-525A8A3F1F2F}">
      <dgm:prSet/>
      <dgm:spPr>
        <a:ln>
          <a:noFill/>
        </a:ln>
      </dgm:spPr>
      <dgm:t>
        <a:bodyPr/>
        <a:lstStyle/>
        <a:p>
          <a:endParaRPr lang="en-US" dirty="0"/>
        </a:p>
      </dgm:t>
    </dgm:pt>
    <dgm:pt modelId="{30D26A90-E066-6C48-A0B6-138B99117D8E}" type="sibTrans" cxnId="{B8B3E0D6-A185-C34C-84FD-525A8A3F1F2F}">
      <dgm:prSet/>
      <dgm:spPr/>
      <dgm:t>
        <a:bodyPr/>
        <a:lstStyle/>
        <a:p>
          <a:endParaRPr lang="en-US"/>
        </a:p>
      </dgm:t>
    </dgm:pt>
    <dgm:pt modelId="{6B5F4F62-321E-C743-980A-AADD1EA0B539}" type="pres">
      <dgm:prSet presAssocID="{A87C436F-A7E0-B84B-AE5D-6DDB108638C9}" presName="cycle" presStyleCnt="0">
        <dgm:presLayoutVars>
          <dgm:chMax val="1"/>
          <dgm:dir/>
          <dgm:animLvl val="ctr"/>
          <dgm:resizeHandles val="exact"/>
        </dgm:presLayoutVars>
      </dgm:prSet>
      <dgm:spPr/>
      <dgm:t>
        <a:bodyPr/>
        <a:lstStyle/>
        <a:p>
          <a:endParaRPr lang="en-US"/>
        </a:p>
      </dgm:t>
    </dgm:pt>
    <dgm:pt modelId="{C27FFDC5-D4D9-524A-8319-E48FB8E6D534}" type="pres">
      <dgm:prSet presAssocID="{B26B8D9E-4C56-964B-869B-43047946FE09}" presName="centerShape" presStyleLbl="node0" presStyleIdx="0" presStyleCnt="1" custLinFactNeighborX="93888" custLinFactNeighborY="-16913"/>
      <dgm:spPr/>
      <dgm:t>
        <a:bodyPr/>
        <a:lstStyle/>
        <a:p>
          <a:endParaRPr lang="en-US"/>
        </a:p>
      </dgm:t>
    </dgm:pt>
    <dgm:pt modelId="{4F0ED1FA-4D1A-4B45-9774-F8DC45F35CEC}" type="pres">
      <dgm:prSet presAssocID="{75351205-84D5-054D-ADB4-DB63D5186872}" presName="Name9" presStyleLbl="parChTrans1D2" presStyleIdx="0" presStyleCnt="4"/>
      <dgm:spPr/>
      <dgm:t>
        <a:bodyPr/>
        <a:lstStyle/>
        <a:p>
          <a:endParaRPr lang="en-US"/>
        </a:p>
      </dgm:t>
    </dgm:pt>
    <dgm:pt modelId="{977DB795-5D89-3649-9291-8E6D0E69BE86}" type="pres">
      <dgm:prSet presAssocID="{75351205-84D5-054D-ADB4-DB63D5186872}" presName="connTx" presStyleLbl="parChTrans1D2" presStyleIdx="0" presStyleCnt="4"/>
      <dgm:spPr/>
      <dgm:t>
        <a:bodyPr/>
        <a:lstStyle/>
        <a:p>
          <a:endParaRPr lang="en-US"/>
        </a:p>
      </dgm:t>
    </dgm:pt>
    <dgm:pt modelId="{7F1CBA18-19AE-B542-B5BD-596E68FDEAD9}" type="pres">
      <dgm:prSet presAssocID="{B1764B62-921C-3049-A20F-D51C42E7E6F0}" presName="node" presStyleLbl="node1" presStyleIdx="0" presStyleCnt="4" custRadScaleRad="110216" custRadScaleInc="54804">
        <dgm:presLayoutVars>
          <dgm:bulletEnabled val="1"/>
        </dgm:presLayoutVars>
      </dgm:prSet>
      <dgm:spPr/>
      <dgm:t>
        <a:bodyPr/>
        <a:lstStyle/>
        <a:p>
          <a:endParaRPr lang="en-US"/>
        </a:p>
      </dgm:t>
    </dgm:pt>
    <dgm:pt modelId="{5B3143FD-C64B-F242-863F-2496594D4BDB}" type="pres">
      <dgm:prSet presAssocID="{31998F16-6E10-6E4A-A396-4DD8F45D74E1}" presName="Name9" presStyleLbl="parChTrans1D2" presStyleIdx="1" presStyleCnt="4"/>
      <dgm:spPr/>
      <dgm:t>
        <a:bodyPr/>
        <a:lstStyle/>
        <a:p>
          <a:endParaRPr lang="en-US"/>
        </a:p>
      </dgm:t>
    </dgm:pt>
    <dgm:pt modelId="{C0E9CD01-CACE-A944-B24B-F46D26319302}" type="pres">
      <dgm:prSet presAssocID="{31998F16-6E10-6E4A-A396-4DD8F45D74E1}" presName="connTx" presStyleLbl="parChTrans1D2" presStyleIdx="1" presStyleCnt="4"/>
      <dgm:spPr/>
      <dgm:t>
        <a:bodyPr/>
        <a:lstStyle/>
        <a:p>
          <a:endParaRPr lang="en-US"/>
        </a:p>
      </dgm:t>
    </dgm:pt>
    <dgm:pt modelId="{51F4A0A4-B0BB-B844-83AE-B5DB24CC4B03}" type="pres">
      <dgm:prSet presAssocID="{1F2DEDE9-A004-2347-A520-7C4F71C90A14}" presName="node" presStyleLbl="node1" presStyleIdx="1" presStyleCnt="4" custRadScaleRad="110216" custRadScaleInc="145196">
        <dgm:presLayoutVars>
          <dgm:bulletEnabled val="1"/>
        </dgm:presLayoutVars>
      </dgm:prSet>
      <dgm:spPr/>
      <dgm:t>
        <a:bodyPr/>
        <a:lstStyle/>
        <a:p>
          <a:endParaRPr lang="en-US"/>
        </a:p>
      </dgm:t>
    </dgm:pt>
    <dgm:pt modelId="{A52A6065-524E-3E4B-AD49-D88DE13A5AAC}" type="pres">
      <dgm:prSet presAssocID="{FA5FF6B6-DAC9-7446-BD8B-F09AA07A0075}" presName="Name9" presStyleLbl="parChTrans1D2" presStyleIdx="2" presStyleCnt="4"/>
      <dgm:spPr/>
      <dgm:t>
        <a:bodyPr/>
        <a:lstStyle/>
        <a:p>
          <a:endParaRPr lang="en-US"/>
        </a:p>
      </dgm:t>
    </dgm:pt>
    <dgm:pt modelId="{602D25D3-5877-A04C-8981-572491AAC798}" type="pres">
      <dgm:prSet presAssocID="{FA5FF6B6-DAC9-7446-BD8B-F09AA07A0075}" presName="connTx" presStyleLbl="parChTrans1D2" presStyleIdx="2" presStyleCnt="4"/>
      <dgm:spPr/>
      <dgm:t>
        <a:bodyPr/>
        <a:lstStyle/>
        <a:p>
          <a:endParaRPr lang="en-US"/>
        </a:p>
      </dgm:t>
    </dgm:pt>
    <dgm:pt modelId="{6C853B33-99A6-D442-9D83-5DE55D23909B}" type="pres">
      <dgm:prSet presAssocID="{5885E15D-7DC4-794D-A488-233D3361DCE1}" presName="node" presStyleLbl="node1" presStyleIdx="2" presStyleCnt="4" custRadScaleRad="251870" custRadScaleInc="147926">
        <dgm:presLayoutVars>
          <dgm:bulletEnabled val="1"/>
        </dgm:presLayoutVars>
      </dgm:prSet>
      <dgm:spPr/>
      <dgm:t>
        <a:bodyPr/>
        <a:lstStyle/>
        <a:p>
          <a:endParaRPr lang="en-US"/>
        </a:p>
      </dgm:t>
    </dgm:pt>
    <dgm:pt modelId="{716734FC-7136-F843-9959-25E7C5E9BE68}" type="pres">
      <dgm:prSet presAssocID="{2DB05396-9D5F-C34B-B133-947BC436BDE8}" presName="Name9" presStyleLbl="parChTrans1D2" presStyleIdx="3" presStyleCnt="4"/>
      <dgm:spPr/>
      <dgm:t>
        <a:bodyPr/>
        <a:lstStyle/>
        <a:p>
          <a:endParaRPr lang="en-US"/>
        </a:p>
      </dgm:t>
    </dgm:pt>
    <dgm:pt modelId="{9B8DA973-066F-AC4F-847F-DF745FD18614}" type="pres">
      <dgm:prSet presAssocID="{2DB05396-9D5F-C34B-B133-947BC436BDE8}" presName="connTx" presStyleLbl="parChTrans1D2" presStyleIdx="3" presStyleCnt="4"/>
      <dgm:spPr/>
      <dgm:t>
        <a:bodyPr/>
        <a:lstStyle/>
        <a:p>
          <a:endParaRPr lang="en-US"/>
        </a:p>
      </dgm:t>
    </dgm:pt>
    <dgm:pt modelId="{CB7BEBE1-66C2-514C-8628-54BED67AB4FD}" type="pres">
      <dgm:prSet presAssocID="{45B5D467-ACFC-8F43-B442-EF479F5FD62C}" presName="node" presStyleLbl="node1" presStyleIdx="3" presStyleCnt="4" custRadScaleRad="251870" custRadScaleInc="52074">
        <dgm:presLayoutVars>
          <dgm:bulletEnabled val="1"/>
        </dgm:presLayoutVars>
      </dgm:prSet>
      <dgm:spPr/>
      <dgm:t>
        <a:bodyPr/>
        <a:lstStyle/>
        <a:p>
          <a:endParaRPr lang="en-US"/>
        </a:p>
      </dgm:t>
    </dgm:pt>
  </dgm:ptLst>
  <dgm:cxnLst>
    <dgm:cxn modelId="{A37A99DC-FB07-46ED-8BE5-39BE13A078DE}" type="presOf" srcId="{B26B8D9E-4C56-964B-869B-43047946FE09}" destId="{C27FFDC5-D4D9-524A-8319-E48FB8E6D534}" srcOrd="0" destOrd="0" presId="urn:microsoft.com/office/officeart/2005/8/layout/radial1"/>
    <dgm:cxn modelId="{FB530C44-986B-4558-A8EB-2F8E25341A09}" type="presOf" srcId="{2DB05396-9D5F-C34B-B133-947BC436BDE8}" destId="{9B8DA973-066F-AC4F-847F-DF745FD18614}" srcOrd="1" destOrd="0" presId="urn:microsoft.com/office/officeart/2005/8/layout/radial1"/>
    <dgm:cxn modelId="{9F4C6C9C-E39A-4DBC-B321-AD1BD13AC58E}" type="presOf" srcId="{FA5FF6B6-DAC9-7446-BD8B-F09AA07A0075}" destId="{602D25D3-5877-A04C-8981-572491AAC798}" srcOrd="1" destOrd="0" presId="urn:microsoft.com/office/officeart/2005/8/layout/radial1"/>
    <dgm:cxn modelId="{5185ECD0-14C9-4063-A081-E3888B0CE4AF}" type="presOf" srcId="{B1764B62-921C-3049-A20F-D51C42E7E6F0}" destId="{7F1CBA18-19AE-B542-B5BD-596E68FDEAD9}" srcOrd="0" destOrd="0" presId="urn:microsoft.com/office/officeart/2005/8/layout/radial1"/>
    <dgm:cxn modelId="{AB7298BF-F8E4-42CA-8603-85A82BFA2CBF}" type="presOf" srcId="{75351205-84D5-054D-ADB4-DB63D5186872}" destId="{4F0ED1FA-4D1A-4B45-9774-F8DC45F35CEC}" srcOrd="0" destOrd="0" presId="urn:microsoft.com/office/officeart/2005/8/layout/radial1"/>
    <dgm:cxn modelId="{540F5FA9-4FD8-40DC-92D9-0537C678246F}" type="presOf" srcId="{1F2DEDE9-A004-2347-A520-7C4F71C90A14}" destId="{51F4A0A4-B0BB-B844-83AE-B5DB24CC4B03}" srcOrd="0" destOrd="0" presId="urn:microsoft.com/office/officeart/2005/8/layout/radial1"/>
    <dgm:cxn modelId="{EAD6FDCA-47E4-4473-8BDF-8486B8D08007}" type="presOf" srcId="{31998F16-6E10-6E4A-A396-4DD8F45D74E1}" destId="{C0E9CD01-CACE-A944-B24B-F46D26319302}" srcOrd="1" destOrd="0" presId="urn:microsoft.com/office/officeart/2005/8/layout/radial1"/>
    <dgm:cxn modelId="{7866E477-9C8B-C74C-899D-46CEB4A8D753}" srcId="{B26B8D9E-4C56-964B-869B-43047946FE09}" destId="{5885E15D-7DC4-794D-A488-233D3361DCE1}" srcOrd="2" destOrd="0" parTransId="{FA5FF6B6-DAC9-7446-BD8B-F09AA07A0075}" sibTransId="{863E4B93-8C38-D14F-A651-E026131F8541}"/>
    <dgm:cxn modelId="{83306F92-0B77-2E4A-9022-31F29AD172D5}" srcId="{B26B8D9E-4C56-964B-869B-43047946FE09}" destId="{B1764B62-921C-3049-A20F-D51C42E7E6F0}" srcOrd="0" destOrd="0" parTransId="{75351205-84D5-054D-ADB4-DB63D5186872}" sibTransId="{201A10E0-8D20-A34A-81E2-7CE808E33A14}"/>
    <dgm:cxn modelId="{BFE2C0A8-8F67-4F69-A99C-AEFB2C65967F}" type="presOf" srcId="{45B5D467-ACFC-8F43-B442-EF479F5FD62C}" destId="{CB7BEBE1-66C2-514C-8628-54BED67AB4FD}" srcOrd="0" destOrd="0" presId="urn:microsoft.com/office/officeart/2005/8/layout/radial1"/>
    <dgm:cxn modelId="{1D50F523-3682-423F-A311-B65152641B88}" type="presOf" srcId="{2DB05396-9D5F-C34B-B133-947BC436BDE8}" destId="{716734FC-7136-F843-9959-25E7C5E9BE68}" srcOrd="0" destOrd="0" presId="urn:microsoft.com/office/officeart/2005/8/layout/radial1"/>
    <dgm:cxn modelId="{D12F738F-FC60-441E-B769-BCF1620C16B5}" type="presOf" srcId="{A87C436F-A7E0-B84B-AE5D-6DDB108638C9}" destId="{6B5F4F62-321E-C743-980A-AADD1EA0B539}" srcOrd="0" destOrd="0" presId="urn:microsoft.com/office/officeart/2005/8/layout/radial1"/>
    <dgm:cxn modelId="{5F3390DF-2423-4DE6-9199-7F9FBD2C9957}" type="presOf" srcId="{31998F16-6E10-6E4A-A396-4DD8F45D74E1}" destId="{5B3143FD-C64B-F242-863F-2496594D4BDB}" srcOrd="0" destOrd="0" presId="urn:microsoft.com/office/officeart/2005/8/layout/radial1"/>
    <dgm:cxn modelId="{BA17AB2F-CAB8-430D-8F24-3D5384F91E90}" type="presOf" srcId="{75351205-84D5-054D-ADB4-DB63D5186872}" destId="{977DB795-5D89-3649-9291-8E6D0E69BE86}" srcOrd="1" destOrd="0" presId="urn:microsoft.com/office/officeart/2005/8/layout/radial1"/>
    <dgm:cxn modelId="{F27B50DA-3127-B84E-8CEC-EA0973267EAD}" srcId="{A87C436F-A7E0-B84B-AE5D-6DDB108638C9}" destId="{B26B8D9E-4C56-964B-869B-43047946FE09}" srcOrd="0" destOrd="0" parTransId="{DC167305-3C77-9C49-8FAC-CB97FCD4716C}" sibTransId="{2F062062-E0C9-CA42-9C7E-C1158D5D7970}"/>
    <dgm:cxn modelId="{A19B408D-80B1-466A-A017-FF2E688CAF79}" type="presOf" srcId="{5885E15D-7DC4-794D-A488-233D3361DCE1}" destId="{6C853B33-99A6-D442-9D83-5DE55D23909B}" srcOrd="0" destOrd="0" presId="urn:microsoft.com/office/officeart/2005/8/layout/radial1"/>
    <dgm:cxn modelId="{FA67B964-276A-4850-ADE8-E0E1C5A80B4D}" type="presOf" srcId="{FA5FF6B6-DAC9-7446-BD8B-F09AA07A0075}" destId="{A52A6065-524E-3E4B-AD49-D88DE13A5AAC}" srcOrd="0" destOrd="0" presId="urn:microsoft.com/office/officeart/2005/8/layout/radial1"/>
    <dgm:cxn modelId="{4F00248E-83F1-BB44-9FE0-D8A441EF9F38}" srcId="{B26B8D9E-4C56-964B-869B-43047946FE09}" destId="{45B5D467-ACFC-8F43-B442-EF479F5FD62C}" srcOrd="3" destOrd="0" parTransId="{2DB05396-9D5F-C34B-B133-947BC436BDE8}" sibTransId="{68EC9D4A-6C57-ED45-9455-A79A49483FB7}"/>
    <dgm:cxn modelId="{B8B3E0D6-A185-C34C-84FD-525A8A3F1F2F}" srcId="{B26B8D9E-4C56-964B-869B-43047946FE09}" destId="{1F2DEDE9-A004-2347-A520-7C4F71C90A14}" srcOrd="1" destOrd="0" parTransId="{31998F16-6E10-6E4A-A396-4DD8F45D74E1}" sibTransId="{30D26A90-E066-6C48-A0B6-138B99117D8E}"/>
    <dgm:cxn modelId="{8EC5615F-D4D2-4C86-906F-DC175A254D4B}" type="presParOf" srcId="{6B5F4F62-321E-C743-980A-AADD1EA0B539}" destId="{C27FFDC5-D4D9-524A-8319-E48FB8E6D534}" srcOrd="0" destOrd="0" presId="urn:microsoft.com/office/officeart/2005/8/layout/radial1"/>
    <dgm:cxn modelId="{5A08916B-040B-42AD-B167-97CD420DB32B}" type="presParOf" srcId="{6B5F4F62-321E-C743-980A-AADD1EA0B539}" destId="{4F0ED1FA-4D1A-4B45-9774-F8DC45F35CEC}" srcOrd="1" destOrd="0" presId="urn:microsoft.com/office/officeart/2005/8/layout/radial1"/>
    <dgm:cxn modelId="{F106B7B6-D6A2-4C0A-9A87-84ACFC0F44E4}" type="presParOf" srcId="{4F0ED1FA-4D1A-4B45-9774-F8DC45F35CEC}" destId="{977DB795-5D89-3649-9291-8E6D0E69BE86}" srcOrd="0" destOrd="0" presId="urn:microsoft.com/office/officeart/2005/8/layout/radial1"/>
    <dgm:cxn modelId="{B23DE87B-DC8B-42E4-97D7-66EFF25A4FE4}" type="presParOf" srcId="{6B5F4F62-321E-C743-980A-AADD1EA0B539}" destId="{7F1CBA18-19AE-B542-B5BD-596E68FDEAD9}" srcOrd="2" destOrd="0" presId="urn:microsoft.com/office/officeart/2005/8/layout/radial1"/>
    <dgm:cxn modelId="{860D178C-7365-4462-B76E-4DC009750777}" type="presParOf" srcId="{6B5F4F62-321E-C743-980A-AADD1EA0B539}" destId="{5B3143FD-C64B-F242-863F-2496594D4BDB}" srcOrd="3" destOrd="0" presId="urn:microsoft.com/office/officeart/2005/8/layout/radial1"/>
    <dgm:cxn modelId="{5C78EE0C-D216-4DE6-9B57-D296481074DC}" type="presParOf" srcId="{5B3143FD-C64B-F242-863F-2496594D4BDB}" destId="{C0E9CD01-CACE-A944-B24B-F46D26319302}" srcOrd="0" destOrd="0" presId="urn:microsoft.com/office/officeart/2005/8/layout/radial1"/>
    <dgm:cxn modelId="{D78926D2-E5AF-4C41-8E43-F1B3976175FF}" type="presParOf" srcId="{6B5F4F62-321E-C743-980A-AADD1EA0B539}" destId="{51F4A0A4-B0BB-B844-83AE-B5DB24CC4B03}" srcOrd="4" destOrd="0" presId="urn:microsoft.com/office/officeart/2005/8/layout/radial1"/>
    <dgm:cxn modelId="{B55933E5-8867-484A-A99E-0D8C3A017EBE}" type="presParOf" srcId="{6B5F4F62-321E-C743-980A-AADD1EA0B539}" destId="{A52A6065-524E-3E4B-AD49-D88DE13A5AAC}" srcOrd="5" destOrd="0" presId="urn:microsoft.com/office/officeart/2005/8/layout/radial1"/>
    <dgm:cxn modelId="{B3352205-6946-4CD8-8ED3-743FABC9032B}" type="presParOf" srcId="{A52A6065-524E-3E4B-AD49-D88DE13A5AAC}" destId="{602D25D3-5877-A04C-8981-572491AAC798}" srcOrd="0" destOrd="0" presId="urn:microsoft.com/office/officeart/2005/8/layout/radial1"/>
    <dgm:cxn modelId="{36AB5781-3E7F-4292-B582-66B0BCD0613F}" type="presParOf" srcId="{6B5F4F62-321E-C743-980A-AADD1EA0B539}" destId="{6C853B33-99A6-D442-9D83-5DE55D23909B}" srcOrd="6" destOrd="0" presId="urn:microsoft.com/office/officeart/2005/8/layout/radial1"/>
    <dgm:cxn modelId="{F2E27FCE-52A7-4CDF-B165-D2A3C341786B}" type="presParOf" srcId="{6B5F4F62-321E-C743-980A-AADD1EA0B539}" destId="{716734FC-7136-F843-9959-25E7C5E9BE68}" srcOrd="7" destOrd="0" presId="urn:microsoft.com/office/officeart/2005/8/layout/radial1"/>
    <dgm:cxn modelId="{8BA22A16-EF00-4718-9507-4677F30E7D79}" type="presParOf" srcId="{716734FC-7136-F843-9959-25E7C5E9BE68}" destId="{9B8DA973-066F-AC4F-847F-DF745FD18614}" srcOrd="0" destOrd="0" presId="urn:microsoft.com/office/officeart/2005/8/layout/radial1"/>
    <dgm:cxn modelId="{342F33AA-C46A-4F38-9610-74E87327DD23}" type="presParOf" srcId="{6B5F4F62-321E-C743-980A-AADD1EA0B539}" destId="{CB7BEBE1-66C2-514C-8628-54BED67AB4FD}" srcOrd="8"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7C436F-A7E0-B84B-AE5D-6DDB108638C9}" type="doc">
      <dgm:prSet loTypeId="urn:microsoft.com/office/officeart/2005/8/layout/radial1" loCatId="" qsTypeId="urn:microsoft.com/office/officeart/2005/8/quickstyle/simple4" qsCatId="simple" csTypeId="urn:microsoft.com/office/officeart/2005/8/colors/accent1_2" csCatId="accent1" phldr="1"/>
      <dgm:spPr/>
      <dgm:t>
        <a:bodyPr/>
        <a:lstStyle/>
        <a:p>
          <a:endParaRPr lang="en-US"/>
        </a:p>
      </dgm:t>
    </dgm:pt>
    <dgm:pt modelId="{45B5D467-ACFC-8F43-B442-EF479F5FD62C}">
      <dgm:prSet phldrT="[Text]">
        <dgm:style>
          <a:lnRef idx="1">
            <a:schemeClr val="accent3"/>
          </a:lnRef>
          <a:fillRef idx="3">
            <a:schemeClr val="accent3"/>
          </a:fillRef>
          <a:effectRef idx="2">
            <a:schemeClr val="accent3"/>
          </a:effectRef>
          <a:fontRef idx="minor">
            <a:schemeClr val="lt1"/>
          </a:fontRef>
        </dgm:style>
      </dgm:prSet>
      <dgm:spPr>
        <a:solidFill>
          <a:srgbClr val="008000"/>
        </a:solidFill>
        <a:effectLst>
          <a:outerShdw blurRad="50800" dist="38100" dir="2700000" algn="tl" rotWithShape="0">
            <a:prstClr val="black">
              <a:alpha val="40000"/>
            </a:prstClr>
          </a:outerShdw>
        </a:effectLst>
      </dgm:spPr>
      <dgm:t>
        <a:bodyPr/>
        <a:lstStyle/>
        <a:p>
          <a:endParaRPr lang="en-US" dirty="0"/>
        </a:p>
      </dgm:t>
    </dgm:pt>
    <dgm:pt modelId="{2DB05396-9D5F-C34B-B133-947BC436BDE8}" type="parTrans" cxnId="{4F00248E-83F1-BB44-9FE0-D8A441EF9F38}">
      <dgm:prSet/>
      <dgm:spPr>
        <a:ln>
          <a:noFill/>
        </a:ln>
      </dgm:spPr>
      <dgm:t>
        <a:bodyPr/>
        <a:lstStyle/>
        <a:p>
          <a:endParaRPr lang="en-US" dirty="0"/>
        </a:p>
      </dgm:t>
    </dgm:pt>
    <dgm:pt modelId="{68EC9D4A-6C57-ED45-9455-A79A49483FB7}" type="sibTrans" cxnId="{4F00248E-83F1-BB44-9FE0-D8A441EF9F38}">
      <dgm:prSet/>
      <dgm:spPr/>
      <dgm:t>
        <a:bodyPr/>
        <a:lstStyle/>
        <a:p>
          <a:endParaRPr lang="en-US"/>
        </a:p>
      </dgm:t>
    </dgm:pt>
    <dgm:pt modelId="{B1764B62-921C-3049-A20F-D51C42E7E6F0}">
      <dgm:prSet phldrT="[Text]"/>
      <dgm:spPr>
        <a:solidFill>
          <a:srgbClr val="FFFF00"/>
        </a:solidFill>
        <a:ln>
          <a:solidFill>
            <a:srgbClr val="FAAD30"/>
          </a:solidFill>
        </a:ln>
        <a:effectLst>
          <a:outerShdw blurRad="50800" dist="38100" dir="8100000" algn="tr" rotWithShape="0">
            <a:prstClr val="black">
              <a:alpha val="40000"/>
            </a:prstClr>
          </a:outerShdw>
        </a:effectLst>
      </dgm:spPr>
      <dgm:t>
        <a:bodyPr/>
        <a:lstStyle/>
        <a:p>
          <a:endParaRPr lang="en-US" dirty="0"/>
        </a:p>
      </dgm:t>
    </dgm:pt>
    <dgm:pt modelId="{75351205-84D5-054D-ADB4-DB63D5186872}" type="parTrans" cxnId="{83306F92-0B77-2E4A-9022-31F29AD172D5}">
      <dgm:prSet/>
      <dgm:spPr>
        <a:ln>
          <a:noFill/>
        </a:ln>
      </dgm:spPr>
      <dgm:t>
        <a:bodyPr/>
        <a:lstStyle/>
        <a:p>
          <a:endParaRPr lang="en-US" dirty="0"/>
        </a:p>
      </dgm:t>
    </dgm:pt>
    <dgm:pt modelId="{201A10E0-8D20-A34A-81E2-7CE808E33A14}" type="sibTrans" cxnId="{83306F92-0B77-2E4A-9022-31F29AD172D5}">
      <dgm:prSet/>
      <dgm:spPr/>
      <dgm:t>
        <a:bodyPr/>
        <a:lstStyle/>
        <a:p>
          <a:endParaRPr lang="en-US"/>
        </a:p>
      </dgm:t>
    </dgm:pt>
    <dgm:pt modelId="{5885E15D-7DC4-794D-A488-233D3361DCE1}">
      <dgm:prSet phldrT="[Text]">
        <dgm:style>
          <a:lnRef idx="1">
            <a:schemeClr val="accent6"/>
          </a:lnRef>
          <a:fillRef idx="3">
            <a:schemeClr val="accent6"/>
          </a:fillRef>
          <a:effectRef idx="2">
            <a:schemeClr val="accent6"/>
          </a:effectRef>
          <a:fontRef idx="minor">
            <a:schemeClr val="lt1"/>
          </a:fontRef>
        </dgm:style>
      </dgm:prSet>
      <dgm:spPr>
        <a:solidFill>
          <a:srgbClr val="FF6600"/>
        </a:solidFill>
      </dgm:spPr>
      <dgm:t>
        <a:bodyPr/>
        <a:lstStyle/>
        <a:p>
          <a:endParaRPr lang="en-US" dirty="0"/>
        </a:p>
      </dgm:t>
    </dgm:pt>
    <dgm:pt modelId="{FA5FF6B6-DAC9-7446-BD8B-F09AA07A0075}" type="parTrans" cxnId="{7866E477-9C8B-C74C-899D-46CEB4A8D753}">
      <dgm:prSet/>
      <dgm:spPr>
        <a:ln>
          <a:noFill/>
        </a:ln>
      </dgm:spPr>
      <dgm:t>
        <a:bodyPr/>
        <a:lstStyle/>
        <a:p>
          <a:endParaRPr lang="en-US" dirty="0"/>
        </a:p>
      </dgm:t>
    </dgm:pt>
    <dgm:pt modelId="{863E4B93-8C38-D14F-A651-E026131F8541}" type="sibTrans" cxnId="{7866E477-9C8B-C74C-899D-46CEB4A8D753}">
      <dgm:prSet/>
      <dgm:spPr/>
      <dgm:t>
        <a:bodyPr/>
        <a:lstStyle/>
        <a:p>
          <a:endParaRPr lang="en-US"/>
        </a:p>
      </dgm:t>
    </dgm:pt>
    <dgm:pt modelId="{1F2DEDE9-A004-2347-A520-7C4F71C90A14}">
      <dgm:prSet phldrT="[Text]">
        <dgm:style>
          <a:lnRef idx="1">
            <a:schemeClr val="accent2"/>
          </a:lnRef>
          <a:fillRef idx="3">
            <a:schemeClr val="accent2"/>
          </a:fillRef>
          <a:effectRef idx="2">
            <a:schemeClr val="accent2"/>
          </a:effectRef>
          <a:fontRef idx="minor">
            <a:schemeClr val="lt1"/>
          </a:fontRef>
        </dgm:style>
      </dgm:prSet>
      <dgm:spPr>
        <a:solidFill>
          <a:srgbClr val="FF0000"/>
        </a:solidFill>
      </dgm:spPr>
      <dgm:t>
        <a:bodyPr/>
        <a:lstStyle/>
        <a:p>
          <a:endParaRPr lang="en-US" dirty="0"/>
        </a:p>
      </dgm:t>
    </dgm:pt>
    <dgm:pt modelId="{31998F16-6E10-6E4A-A396-4DD8F45D74E1}" type="parTrans" cxnId="{B8B3E0D6-A185-C34C-84FD-525A8A3F1F2F}">
      <dgm:prSet/>
      <dgm:spPr>
        <a:ln>
          <a:noFill/>
        </a:ln>
      </dgm:spPr>
      <dgm:t>
        <a:bodyPr/>
        <a:lstStyle/>
        <a:p>
          <a:endParaRPr lang="en-US" dirty="0"/>
        </a:p>
      </dgm:t>
    </dgm:pt>
    <dgm:pt modelId="{30D26A90-E066-6C48-A0B6-138B99117D8E}" type="sibTrans" cxnId="{B8B3E0D6-A185-C34C-84FD-525A8A3F1F2F}">
      <dgm:prSet/>
      <dgm:spPr/>
      <dgm:t>
        <a:bodyPr/>
        <a:lstStyle/>
        <a:p>
          <a:endParaRPr lang="en-US"/>
        </a:p>
      </dgm:t>
    </dgm:pt>
    <dgm:pt modelId="{B26B8D9E-4C56-964B-869B-43047946FE09}">
      <dgm:prSet phldrT="[Text]"/>
      <dgm:spPr>
        <a:solidFill>
          <a:schemeClr val="bg1"/>
        </a:solidFill>
        <a:ln>
          <a:noFill/>
        </a:ln>
      </dgm:spPr>
      <dgm:t>
        <a:bodyPr/>
        <a:lstStyle/>
        <a:p>
          <a:endParaRPr lang="en-US" dirty="0"/>
        </a:p>
      </dgm:t>
    </dgm:pt>
    <dgm:pt modelId="{2F062062-E0C9-CA42-9C7E-C1158D5D7970}" type="sibTrans" cxnId="{F27B50DA-3127-B84E-8CEC-EA0973267EAD}">
      <dgm:prSet/>
      <dgm:spPr/>
      <dgm:t>
        <a:bodyPr/>
        <a:lstStyle/>
        <a:p>
          <a:endParaRPr lang="en-US"/>
        </a:p>
      </dgm:t>
    </dgm:pt>
    <dgm:pt modelId="{DC167305-3C77-9C49-8FAC-CB97FCD4716C}" type="parTrans" cxnId="{F27B50DA-3127-B84E-8CEC-EA0973267EAD}">
      <dgm:prSet/>
      <dgm:spPr/>
      <dgm:t>
        <a:bodyPr/>
        <a:lstStyle/>
        <a:p>
          <a:endParaRPr lang="en-US"/>
        </a:p>
      </dgm:t>
    </dgm:pt>
    <dgm:pt modelId="{6B5F4F62-321E-C743-980A-AADD1EA0B539}" type="pres">
      <dgm:prSet presAssocID="{A87C436F-A7E0-B84B-AE5D-6DDB108638C9}" presName="cycle" presStyleCnt="0">
        <dgm:presLayoutVars>
          <dgm:chMax val="1"/>
          <dgm:dir/>
          <dgm:animLvl val="ctr"/>
          <dgm:resizeHandles val="exact"/>
        </dgm:presLayoutVars>
      </dgm:prSet>
      <dgm:spPr/>
      <dgm:t>
        <a:bodyPr/>
        <a:lstStyle/>
        <a:p>
          <a:endParaRPr lang="en-US"/>
        </a:p>
      </dgm:t>
    </dgm:pt>
    <dgm:pt modelId="{C27FFDC5-D4D9-524A-8319-E48FB8E6D534}" type="pres">
      <dgm:prSet presAssocID="{B26B8D9E-4C56-964B-869B-43047946FE09}" presName="centerShape" presStyleLbl="node0" presStyleIdx="0" presStyleCnt="1" custLinFactNeighborX="93888" custLinFactNeighborY="-16913"/>
      <dgm:spPr/>
      <dgm:t>
        <a:bodyPr/>
        <a:lstStyle/>
        <a:p>
          <a:endParaRPr lang="en-US"/>
        </a:p>
      </dgm:t>
    </dgm:pt>
    <dgm:pt modelId="{4F0ED1FA-4D1A-4B45-9774-F8DC45F35CEC}" type="pres">
      <dgm:prSet presAssocID="{75351205-84D5-054D-ADB4-DB63D5186872}" presName="Name9" presStyleLbl="parChTrans1D2" presStyleIdx="0" presStyleCnt="4"/>
      <dgm:spPr/>
      <dgm:t>
        <a:bodyPr/>
        <a:lstStyle/>
        <a:p>
          <a:endParaRPr lang="en-US"/>
        </a:p>
      </dgm:t>
    </dgm:pt>
    <dgm:pt modelId="{977DB795-5D89-3649-9291-8E6D0E69BE86}" type="pres">
      <dgm:prSet presAssocID="{75351205-84D5-054D-ADB4-DB63D5186872}" presName="connTx" presStyleLbl="parChTrans1D2" presStyleIdx="0" presStyleCnt="4"/>
      <dgm:spPr/>
      <dgm:t>
        <a:bodyPr/>
        <a:lstStyle/>
        <a:p>
          <a:endParaRPr lang="en-US"/>
        </a:p>
      </dgm:t>
    </dgm:pt>
    <dgm:pt modelId="{7F1CBA18-19AE-B542-B5BD-596E68FDEAD9}" type="pres">
      <dgm:prSet presAssocID="{B1764B62-921C-3049-A20F-D51C42E7E6F0}" presName="node" presStyleLbl="node1" presStyleIdx="0" presStyleCnt="4" custRadScaleRad="110216" custRadScaleInc="54804">
        <dgm:presLayoutVars>
          <dgm:bulletEnabled val="1"/>
        </dgm:presLayoutVars>
      </dgm:prSet>
      <dgm:spPr/>
      <dgm:t>
        <a:bodyPr/>
        <a:lstStyle/>
        <a:p>
          <a:endParaRPr lang="en-US"/>
        </a:p>
      </dgm:t>
    </dgm:pt>
    <dgm:pt modelId="{5B3143FD-C64B-F242-863F-2496594D4BDB}" type="pres">
      <dgm:prSet presAssocID="{31998F16-6E10-6E4A-A396-4DD8F45D74E1}" presName="Name9" presStyleLbl="parChTrans1D2" presStyleIdx="1" presStyleCnt="4"/>
      <dgm:spPr/>
      <dgm:t>
        <a:bodyPr/>
        <a:lstStyle/>
        <a:p>
          <a:endParaRPr lang="en-US"/>
        </a:p>
      </dgm:t>
    </dgm:pt>
    <dgm:pt modelId="{C0E9CD01-CACE-A944-B24B-F46D26319302}" type="pres">
      <dgm:prSet presAssocID="{31998F16-6E10-6E4A-A396-4DD8F45D74E1}" presName="connTx" presStyleLbl="parChTrans1D2" presStyleIdx="1" presStyleCnt="4"/>
      <dgm:spPr/>
      <dgm:t>
        <a:bodyPr/>
        <a:lstStyle/>
        <a:p>
          <a:endParaRPr lang="en-US"/>
        </a:p>
      </dgm:t>
    </dgm:pt>
    <dgm:pt modelId="{51F4A0A4-B0BB-B844-83AE-B5DB24CC4B03}" type="pres">
      <dgm:prSet presAssocID="{1F2DEDE9-A004-2347-A520-7C4F71C90A14}" presName="node" presStyleLbl="node1" presStyleIdx="1" presStyleCnt="4" custRadScaleRad="110216" custRadScaleInc="145196">
        <dgm:presLayoutVars>
          <dgm:bulletEnabled val="1"/>
        </dgm:presLayoutVars>
      </dgm:prSet>
      <dgm:spPr/>
      <dgm:t>
        <a:bodyPr/>
        <a:lstStyle/>
        <a:p>
          <a:endParaRPr lang="en-US"/>
        </a:p>
      </dgm:t>
    </dgm:pt>
    <dgm:pt modelId="{A52A6065-524E-3E4B-AD49-D88DE13A5AAC}" type="pres">
      <dgm:prSet presAssocID="{FA5FF6B6-DAC9-7446-BD8B-F09AA07A0075}" presName="Name9" presStyleLbl="parChTrans1D2" presStyleIdx="2" presStyleCnt="4"/>
      <dgm:spPr/>
      <dgm:t>
        <a:bodyPr/>
        <a:lstStyle/>
        <a:p>
          <a:endParaRPr lang="en-US"/>
        </a:p>
      </dgm:t>
    </dgm:pt>
    <dgm:pt modelId="{602D25D3-5877-A04C-8981-572491AAC798}" type="pres">
      <dgm:prSet presAssocID="{FA5FF6B6-DAC9-7446-BD8B-F09AA07A0075}" presName="connTx" presStyleLbl="parChTrans1D2" presStyleIdx="2" presStyleCnt="4"/>
      <dgm:spPr/>
      <dgm:t>
        <a:bodyPr/>
        <a:lstStyle/>
        <a:p>
          <a:endParaRPr lang="en-US"/>
        </a:p>
      </dgm:t>
    </dgm:pt>
    <dgm:pt modelId="{6C853B33-99A6-D442-9D83-5DE55D23909B}" type="pres">
      <dgm:prSet presAssocID="{5885E15D-7DC4-794D-A488-233D3361DCE1}" presName="node" presStyleLbl="node1" presStyleIdx="2" presStyleCnt="4" custRadScaleRad="251870" custRadScaleInc="147926">
        <dgm:presLayoutVars>
          <dgm:bulletEnabled val="1"/>
        </dgm:presLayoutVars>
      </dgm:prSet>
      <dgm:spPr/>
      <dgm:t>
        <a:bodyPr/>
        <a:lstStyle/>
        <a:p>
          <a:endParaRPr lang="en-US"/>
        </a:p>
      </dgm:t>
    </dgm:pt>
    <dgm:pt modelId="{716734FC-7136-F843-9959-25E7C5E9BE68}" type="pres">
      <dgm:prSet presAssocID="{2DB05396-9D5F-C34B-B133-947BC436BDE8}" presName="Name9" presStyleLbl="parChTrans1D2" presStyleIdx="3" presStyleCnt="4"/>
      <dgm:spPr/>
      <dgm:t>
        <a:bodyPr/>
        <a:lstStyle/>
        <a:p>
          <a:endParaRPr lang="en-US"/>
        </a:p>
      </dgm:t>
    </dgm:pt>
    <dgm:pt modelId="{9B8DA973-066F-AC4F-847F-DF745FD18614}" type="pres">
      <dgm:prSet presAssocID="{2DB05396-9D5F-C34B-B133-947BC436BDE8}" presName="connTx" presStyleLbl="parChTrans1D2" presStyleIdx="3" presStyleCnt="4"/>
      <dgm:spPr/>
      <dgm:t>
        <a:bodyPr/>
        <a:lstStyle/>
        <a:p>
          <a:endParaRPr lang="en-US"/>
        </a:p>
      </dgm:t>
    </dgm:pt>
    <dgm:pt modelId="{CB7BEBE1-66C2-514C-8628-54BED67AB4FD}" type="pres">
      <dgm:prSet presAssocID="{45B5D467-ACFC-8F43-B442-EF479F5FD62C}" presName="node" presStyleLbl="node1" presStyleIdx="3" presStyleCnt="4" custRadScaleRad="251870" custRadScaleInc="52074">
        <dgm:presLayoutVars>
          <dgm:bulletEnabled val="1"/>
        </dgm:presLayoutVars>
      </dgm:prSet>
      <dgm:spPr/>
      <dgm:t>
        <a:bodyPr/>
        <a:lstStyle/>
        <a:p>
          <a:endParaRPr lang="en-US"/>
        </a:p>
      </dgm:t>
    </dgm:pt>
  </dgm:ptLst>
  <dgm:cxnLst>
    <dgm:cxn modelId="{A43E20EC-13E3-4F94-BE26-7CF37D8F7A72}" type="presOf" srcId="{31998F16-6E10-6E4A-A396-4DD8F45D74E1}" destId="{5B3143FD-C64B-F242-863F-2496594D4BDB}" srcOrd="0" destOrd="0" presId="urn:microsoft.com/office/officeart/2005/8/layout/radial1"/>
    <dgm:cxn modelId="{658D5C7E-13ED-45C8-9517-8D6265CECD9A}" type="presOf" srcId="{75351205-84D5-054D-ADB4-DB63D5186872}" destId="{4F0ED1FA-4D1A-4B45-9774-F8DC45F35CEC}" srcOrd="0" destOrd="0" presId="urn:microsoft.com/office/officeart/2005/8/layout/radial1"/>
    <dgm:cxn modelId="{BAB8BEB8-A524-4517-9D3E-E320CB121781}" type="presOf" srcId="{B26B8D9E-4C56-964B-869B-43047946FE09}" destId="{C27FFDC5-D4D9-524A-8319-E48FB8E6D534}" srcOrd="0" destOrd="0" presId="urn:microsoft.com/office/officeart/2005/8/layout/radial1"/>
    <dgm:cxn modelId="{A185BC40-6A81-4D6E-8232-4B83CCBEE969}" type="presOf" srcId="{1F2DEDE9-A004-2347-A520-7C4F71C90A14}" destId="{51F4A0A4-B0BB-B844-83AE-B5DB24CC4B03}" srcOrd="0" destOrd="0" presId="urn:microsoft.com/office/officeart/2005/8/layout/radial1"/>
    <dgm:cxn modelId="{F83746A6-89DB-4A1A-9C5D-D2A0972405A2}" type="presOf" srcId="{B1764B62-921C-3049-A20F-D51C42E7E6F0}" destId="{7F1CBA18-19AE-B542-B5BD-596E68FDEAD9}" srcOrd="0" destOrd="0" presId="urn:microsoft.com/office/officeart/2005/8/layout/radial1"/>
    <dgm:cxn modelId="{CC1BC57D-2824-44F1-916F-A10485644D38}" type="presOf" srcId="{A87C436F-A7E0-B84B-AE5D-6DDB108638C9}" destId="{6B5F4F62-321E-C743-980A-AADD1EA0B539}" srcOrd="0" destOrd="0" presId="urn:microsoft.com/office/officeart/2005/8/layout/radial1"/>
    <dgm:cxn modelId="{02031107-7034-4864-8E86-4786AB8C5432}" type="presOf" srcId="{2DB05396-9D5F-C34B-B133-947BC436BDE8}" destId="{9B8DA973-066F-AC4F-847F-DF745FD18614}" srcOrd="1" destOrd="0" presId="urn:microsoft.com/office/officeart/2005/8/layout/radial1"/>
    <dgm:cxn modelId="{83306F92-0B77-2E4A-9022-31F29AD172D5}" srcId="{B26B8D9E-4C56-964B-869B-43047946FE09}" destId="{B1764B62-921C-3049-A20F-D51C42E7E6F0}" srcOrd="0" destOrd="0" parTransId="{75351205-84D5-054D-ADB4-DB63D5186872}" sibTransId="{201A10E0-8D20-A34A-81E2-7CE808E33A14}"/>
    <dgm:cxn modelId="{7E384F81-DD3F-4147-94D8-F7A37657CCEF}" type="presOf" srcId="{2DB05396-9D5F-C34B-B133-947BC436BDE8}" destId="{716734FC-7136-F843-9959-25E7C5E9BE68}" srcOrd="0" destOrd="0" presId="urn:microsoft.com/office/officeart/2005/8/layout/radial1"/>
    <dgm:cxn modelId="{B344C88E-52EB-4F25-B3CD-0BD2F21EA519}" type="presOf" srcId="{31998F16-6E10-6E4A-A396-4DD8F45D74E1}" destId="{C0E9CD01-CACE-A944-B24B-F46D26319302}" srcOrd="1" destOrd="0" presId="urn:microsoft.com/office/officeart/2005/8/layout/radial1"/>
    <dgm:cxn modelId="{E9D15C23-2E57-46FE-BFA9-B2EA137EDE54}" type="presOf" srcId="{FA5FF6B6-DAC9-7446-BD8B-F09AA07A0075}" destId="{602D25D3-5877-A04C-8981-572491AAC798}" srcOrd="1" destOrd="0" presId="urn:microsoft.com/office/officeart/2005/8/layout/radial1"/>
    <dgm:cxn modelId="{A93536E6-D184-4591-A628-4F9AF8B9A264}" type="presOf" srcId="{75351205-84D5-054D-ADB4-DB63D5186872}" destId="{977DB795-5D89-3649-9291-8E6D0E69BE86}" srcOrd="1" destOrd="0" presId="urn:microsoft.com/office/officeart/2005/8/layout/radial1"/>
    <dgm:cxn modelId="{B8B3E0D6-A185-C34C-84FD-525A8A3F1F2F}" srcId="{B26B8D9E-4C56-964B-869B-43047946FE09}" destId="{1F2DEDE9-A004-2347-A520-7C4F71C90A14}" srcOrd="1" destOrd="0" parTransId="{31998F16-6E10-6E4A-A396-4DD8F45D74E1}" sibTransId="{30D26A90-E066-6C48-A0B6-138B99117D8E}"/>
    <dgm:cxn modelId="{3CFA9A3E-548B-4913-AB37-6F3C6DF1CA8E}" type="presOf" srcId="{45B5D467-ACFC-8F43-B442-EF479F5FD62C}" destId="{CB7BEBE1-66C2-514C-8628-54BED67AB4FD}" srcOrd="0" destOrd="0" presId="urn:microsoft.com/office/officeart/2005/8/layout/radial1"/>
    <dgm:cxn modelId="{7866E477-9C8B-C74C-899D-46CEB4A8D753}" srcId="{B26B8D9E-4C56-964B-869B-43047946FE09}" destId="{5885E15D-7DC4-794D-A488-233D3361DCE1}" srcOrd="2" destOrd="0" parTransId="{FA5FF6B6-DAC9-7446-BD8B-F09AA07A0075}" sibTransId="{863E4B93-8C38-D14F-A651-E026131F8541}"/>
    <dgm:cxn modelId="{3074C0EA-D846-4B0E-A550-56AE5DE5712D}" type="presOf" srcId="{5885E15D-7DC4-794D-A488-233D3361DCE1}" destId="{6C853B33-99A6-D442-9D83-5DE55D23909B}" srcOrd="0" destOrd="0" presId="urn:microsoft.com/office/officeart/2005/8/layout/radial1"/>
    <dgm:cxn modelId="{F27B50DA-3127-B84E-8CEC-EA0973267EAD}" srcId="{A87C436F-A7E0-B84B-AE5D-6DDB108638C9}" destId="{B26B8D9E-4C56-964B-869B-43047946FE09}" srcOrd="0" destOrd="0" parTransId="{DC167305-3C77-9C49-8FAC-CB97FCD4716C}" sibTransId="{2F062062-E0C9-CA42-9C7E-C1158D5D7970}"/>
    <dgm:cxn modelId="{4A985986-9FE8-4D7C-A37B-3F5A0878ECCC}" type="presOf" srcId="{FA5FF6B6-DAC9-7446-BD8B-F09AA07A0075}" destId="{A52A6065-524E-3E4B-AD49-D88DE13A5AAC}" srcOrd="0" destOrd="0" presId="urn:microsoft.com/office/officeart/2005/8/layout/radial1"/>
    <dgm:cxn modelId="{4F00248E-83F1-BB44-9FE0-D8A441EF9F38}" srcId="{B26B8D9E-4C56-964B-869B-43047946FE09}" destId="{45B5D467-ACFC-8F43-B442-EF479F5FD62C}" srcOrd="3" destOrd="0" parTransId="{2DB05396-9D5F-C34B-B133-947BC436BDE8}" sibTransId="{68EC9D4A-6C57-ED45-9455-A79A49483FB7}"/>
    <dgm:cxn modelId="{B6469163-D140-4FA5-9895-57B616FAF625}" type="presParOf" srcId="{6B5F4F62-321E-C743-980A-AADD1EA0B539}" destId="{C27FFDC5-D4D9-524A-8319-E48FB8E6D534}" srcOrd="0" destOrd="0" presId="urn:microsoft.com/office/officeart/2005/8/layout/radial1"/>
    <dgm:cxn modelId="{5B062051-599E-4FFB-8DCE-D1C08BD64748}" type="presParOf" srcId="{6B5F4F62-321E-C743-980A-AADD1EA0B539}" destId="{4F0ED1FA-4D1A-4B45-9774-F8DC45F35CEC}" srcOrd="1" destOrd="0" presId="urn:microsoft.com/office/officeart/2005/8/layout/radial1"/>
    <dgm:cxn modelId="{7D08863E-EA05-4206-9BA5-6298C6A14451}" type="presParOf" srcId="{4F0ED1FA-4D1A-4B45-9774-F8DC45F35CEC}" destId="{977DB795-5D89-3649-9291-8E6D0E69BE86}" srcOrd="0" destOrd="0" presId="urn:microsoft.com/office/officeart/2005/8/layout/radial1"/>
    <dgm:cxn modelId="{A2678A3A-3E97-47F6-AE9A-1A24C513B324}" type="presParOf" srcId="{6B5F4F62-321E-C743-980A-AADD1EA0B539}" destId="{7F1CBA18-19AE-B542-B5BD-596E68FDEAD9}" srcOrd="2" destOrd="0" presId="urn:microsoft.com/office/officeart/2005/8/layout/radial1"/>
    <dgm:cxn modelId="{1ACDE842-15B8-42A8-995D-A77C1841B025}" type="presParOf" srcId="{6B5F4F62-321E-C743-980A-AADD1EA0B539}" destId="{5B3143FD-C64B-F242-863F-2496594D4BDB}" srcOrd="3" destOrd="0" presId="urn:microsoft.com/office/officeart/2005/8/layout/radial1"/>
    <dgm:cxn modelId="{75AAC2DB-1660-4DD8-97AD-2FFB38736A68}" type="presParOf" srcId="{5B3143FD-C64B-F242-863F-2496594D4BDB}" destId="{C0E9CD01-CACE-A944-B24B-F46D26319302}" srcOrd="0" destOrd="0" presId="urn:microsoft.com/office/officeart/2005/8/layout/radial1"/>
    <dgm:cxn modelId="{A0A69507-63BF-4A7E-8952-B1675DB38029}" type="presParOf" srcId="{6B5F4F62-321E-C743-980A-AADD1EA0B539}" destId="{51F4A0A4-B0BB-B844-83AE-B5DB24CC4B03}" srcOrd="4" destOrd="0" presId="urn:microsoft.com/office/officeart/2005/8/layout/radial1"/>
    <dgm:cxn modelId="{8E976786-AA5A-4FEF-ADE1-D7163EAA0E74}" type="presParOf" srcId="{6B5F4F62-321E-C743-980A-AADD1EA0B539}" destId="{A52A6065-524E-3E4B-AD49-D88DE13A5AAC}" srcOrd="5" destOrd="0" presId="urn:microsoft.com/office/officeart/2005/8/layout/radial1"/>
    <dgm:cxn modelId="{1CD0C80F-C6FE-482F-8E60-CA2506E0B4C6}" type="presParOf" srcId="{A52A6065-524E-3E4B-AD49-D88DE13A5AAC}" destId="{602D25D3-5877-A04C-8981-572491AAC798}" srcOrd="0" destOrd="0" presId="urn:microsoft.com/office/officeart/2005/8/layout/radial1"/>
    <dgm:cxn modelId="{E47DC011-9CB3-44AA-96D2-50A870066EAE}" type="presParOf" srcId="{6B5F4F62-321E-C743-980A-AADD1EA0B539}" destId="{6C853B33-99A6-D442-9D83-5DE55D23909B}" srcOrd="6" destOrd="0" presId="urn:microsoft.com/office/officeart/2005/8/layout/radial1"/>
    <dgm:cxn modelId="{425386DB-ACF0-4DB2-AA01-7F0B213B1E70}" type="presParOf" srcId="{6B5F4F62-321E-C743-980A-AADD1EA0B539}" destId="{716734FC-7136-F843-9959-25E7C5E9BE68}" srcOrd="7" destOrd="0" presId="urn:microsoft.com/office/officeart/2005/8/layout/radial1"/>
    <dgm:cxn modelId="{2653060E-F9DD-4372-A5A2-7D08AD06CC1F}" type="presParOf" srcId="{716734FC-7136-F843-9959-25E7C5E9BE68}" destId="{9B8DA973-066F-AC4F-847F-DF745FD18614}" srcOrd="0" destOrd="0" presId="urn:microsoft.com/office/officeart/2005/8/layout/radial1"/>
    <dgm:cxn modelId="{1702E7D2-C508-40A9-BD8A-6605F77FF4FB}" type="presParOf" srcId="{6B5F4F62-321E-C743-980A-AADD1EA0B539}" destId="{CB7BEBE1-66C2-514C-8628-54BED67AB4FD}" srcOrd="8"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7C436F-A7E0-B84B-AE5D-6DDB108638C9}" type="doc">
      <dgm:prSet loTypeId="urn:microsoft.com/office/officeart/2005/8/layout/radial1" loCatId="" qsTypeId="urn:microsoft.com/office/officeart/2005/8/quickstyle/simple4" qsCatId="simple" csTypeId="urn:microsoft.com/office/officeart/2005/8/colors/accent1_2" csCatId="accent1" phldr="1"/>
      <dgm:spPr/>
      <dgm:t>
        <a:bodyPr/>
        <a:lstStyle/>
        <a:p>
          <a:endParaRPr lang="en-US"/>
        </a:p>
      </dgm:t>
    </dgm:pt>
    <dgm:pt modelId="{45B5D467-ACFC-8F43-B442-EF479F5FD62C}">
      <dgm:prSet phldrT="[Text]">
        <dgm:style>
          <a:lnRef idx="1">
            <a:schemeClr val="accent3"/>
          </a:lnRef>
          <a:fillRef idx="3">
            <a:schemeClr val="accent3"/>
          </a:fillRef>
          <a:effectRef idx="2">
            <a:schemeClr val="accent3"/>
          </a:effectRef>
          <a:fontRef idx="minor">
            <a:schemeClr val="lt1"/>
          </a:fontRef>
        </dgm:style>
      </dgm:prSet>
      <dgm:spPr>
        <a:solidFill>
          <a:srgbClr val="008000"/>
        </a:solidFill>
        <a:effectLst>
          <a:outerShdw blurRad="50800" dist="38100" dir="2700000" algn="tl" rotWithShape="0">
            <a:prstClr val="black">
              <a:alpha val="40000"/>
            </a:prstClr>
          </a:outerShdw>
        </a:effectLst>
      </dgm:spPr>
      <dgm:t>
        <a:bodyPr/>
        <a:lstStyle/>
        <a:p>
          <a:endParaRPr lang="en-US" dirty="0"/>
        </a:p>
      </dgm:t>
    </dgm:pt>
    <dgm:pt modelId="{2DB05396-9D5F-C34B-B133-947BC436BDE8}" type="parTrans" cxnId="{4F00248E-83F1-BB44-9FE0-D8A441EF9F38}">
      <dgm:prSet/>
      <dgm:spPr>
        <a:ln>
          <a:noFill/>
        </a:ln>
      </dgm:spPr>
      <dgm:t>
        <a:bodyPr/>
        <a:lstStyle/>
        <a:p>
          <a:endParaRPr lang="en-US" dirty="0"/>
        </a:p>
      </dgm:t>
    </dgm:pt>
    <dgm:pt modelId="{68EC9D4A-6C57-ED45-9455-A79A49483FB7}" type="sibTrans" cxnId="{4F00248E-83F1-BB44-9FE0-D8A441EF9F38}">
      <dgm:prSet/>
      <dgm:spPr/>
      <dgm:t>
        <a:bodyPr/>
        <a:lstStyle/>
        <a:p>
          <a:endParaRPr lang="en-US"/>
        </a:p>
      </dgm:t>
    </dgm:pt>
    <dgm:pt modelId="{B1764B62-921C-3049-A20F-D51C42E7E6F0}">
      <dgm:prSet phldrT="[Text]"/>
      <dgm:spPr>
        <a:solidFill>
          <a:srgbClr val="FFFF00"/>
        </a:solidFill>
        <a:ln>
          <a:solidFill>
            <a:srgbClr val="FAAD30"/>
          </a:solidFill>
        </a:ln>
        <a:effectLst>
          <a:outerShdw blurRad="50800" dist="38100" dir="8100000" algn="tr" rotWithShape="0">
            <a:prstClr val="black">
              <a:alpha val="40000"/>
            </a:prstClr>
          </a:outerShdw>
        </a:effectLst>
      </dgm:spPr>
      <dgm:t>
        <a:bodyPr/>
        <a:lstStyle/>
        <a:p>
          <a:endParaRPr lang="en-US" dirty="0"/>
        </a:p>
      </dgm:t>
    </dgm:pt>
    <dgm:pt modelId="{75351205-84D5-054D-ADB4-DB63D5186872}" type="parTrans" cxnId="{83306F92-0B77-2E4A-9022-31F29AD172D5}">
      <dgm:prSet/>
      <dgm:spPr>
        <a:ln>
          <a:noFill/>
        </a:ln>
      </dgm:spPr>
      <dgm:t>
        <a:bodyPr/>
        <a:lstStyle/>
        <a:p>
          <a:endParaRPr lang="en-US" dirty="0"/>
        </a:p>
      </dgm:t>
    </dgm:pt>
    <dgm:pt modelId="{201A10E0-8D20-A34A-81E2-7CE808E33A14}" type="sibTrans" cxnId="{83306F92-0B77-2E4A-9022-31F29AD172D5}">
      <dgm:prSet/>
      <dgm:spPr/>
      <dgm:t>
        <a:bodyPr/>
        <a:lstStyle/>
        <a:p>
          <a:endParaRPr lang="en-US"/>
        </a:p>
      </dgm:t>
    </dgm:pt>
    <dgm:pt modelId="{B26B8D9E-4C56-964B-869B-43047946FE09}">
      <dgm:prSet phldrT="[Text]"/>
      <dgm:spPr>
        <a:noFill/>
        <a:ln>
          <a:noFill/>
        </a:ln>
      </dgm:spPr>
      <dgm:t>
        <a:bodyPr/>
        <a:lstStyle/>
        <a:p>
          <a:endParaRPr lang="en-US" dirty="0"/>
        </a:p>
      </dgm:t>
    </dgm:pt>
    <dgm:pt modelId="{DC167305-3C77-9C49-8FAC-CB97FCD4716C}" type="parTrans" cxnId="{F27B50DA-3127-B84E-8CEC-EA0973267EAD}">
      <dgm:prSet/>
      <dgm:spPr/>
      <dgm:t>
        <a:bodyPr/>
        <a:lstStyle/>
        <a:p>
          <a:endParaRPr lang="en-US"/>
        </a:p>
      </dgm:t>
    </dgm:pt>
    <dgm:pt modelId="{2F062062-E0C9-CA42-9C7E-C1158D5D7970}" type="sibTrans" cxnId="{F27B50DA-3127-B84E-8CEC-EA0973267EAD}">
      <dgm:prSet/>
      <dgm:spPr/>
      <dgm:t>
        <a:bodyPr/>
        <a:lstStyle/>
        <a:p>
          <a:endParaRPr lang="en-US"/>
        </a:p>
      </dgm:t>
    </dgm:pt>
    <dgm:pt modelId="{5885E15D-7DC4-794D-A488-233D3361DCE1}">
      <dgm:prSet phldrT="[Text]">
        <dgm:style>
          <a:lnRef idx="1">
            <a:schemeClr val="accent6"/>
          </a:lnRef>
          <a:fillRef idx="3">
            <a:schemeClr val="accent6"/>
          </a:fillRef>
          <a:effectRef idx="2">
            <a:schemeClr val="accent6"/>
          </a:effectRef>
          <a:fontRef idx="minor">
            <a:schemeClr val="lt1"/>
          </a:fontRef>
        </dgm:style>
      </dgm:prSet>
      <dgm:spPr>
        <a:solidFill>
          <a:srgbClr val="FF6600"/>
        </a:solidFill>
      </dgm:spPr>
      <dgm:t>
        <a:bodyPr/>
        <a:lstStyle/>
        <a:p>
          <a:endParaRPr lang="en-US" dirty="0"/>
        </a:p>
      </dgm:t>
    </dgm:pt>
    <dgm:pt modelId="{FA5FF6B6-DAC9-7446-BD8B-F09AA07A0075}" type="parTrans" cxnId="{7866E477-9C8B-C74C-899D-46CEB4A8D753}">
      <dgm:prSet/>
      <dgm:spPr>
        <a:ln>
          <a:noFill/>
        </a:ln>
      </dgm:spPr>
      <dgm:t>
        <a:bodyPr/>
        <a:lstStyle/>
        <a:p>
          <a:endParaRPr lang="en-US" dirty="0"/>
        </a:p>
      </dgm:t>
    </dgm:pt>
    <dgm:pt modelId="{863E4B93-8C38-D14F-A651-E026131F8541}" type="sibTrans" cxnId="{7866E477-9C8B-C74C-899D-46CEB4A8D753}">
      <dgm:prSet/>
      <dgm:spPr/>
      <dgm:t>
        <a:bodyPr/>
        <a:lstStyle/>
        <a:p>
          <a:endParaRPr lang="en-US"/>
        </a:p>
      </dgm:t>
    </dgm:pt>
    <dgm:pt modelId="{1F2DEDE9-A004-2347-A520-7C4F71C90A14}">
      <dgm:prSet phldrT="[Text]">
        <dgm:style>
          <a:lnRef idx="1">
            <a:schemeClr val="accent2"/>
          </a:lnRef>
          <a:fillRef idx="3">
            <a:schemeClr val="accent2"/>
          </a:fillRef>
          <a:effectRef idx="2">
            <a:schemeClr val="accent2"/>
          </a:effectRef>
          <a:fontRef idx="minor">
            <a:schemeClr val="lt1"/>
          </a:fontRef>
        </dgm:style>
      </dgm:prSet>
      <dgm:spPr>
        <a:solidFill>
          <a:srgbClr val="FF0000"/>
        </a:solidFill>
      </dgm:spPr>
      <dgm:t>
        <a:bodyPr/>
        <a:lstStyle/>
        <a:p>
          <a:endParaRPr lang="en-US" dirty="0"/>
        </a:p>
      </dgm:t>
    </dgm:pt>
    <dgm:pt modelId="{31998F16-6E10-6E4A-A396-4DD8F45D74E1}" type="parTrans" cxnId="{B8B3E0D6-A185-C34C-84FD-525A8A3F1F2F}">
      <dgm:prSet/>
      <dgm:spPr>
        <a:ln>
          <a:noFill/>
        </a:ln>
      </dgm:spPr>
      <dgm:t>
        <a:bodyPr/>
        <a:lstStyle/>
        <a:p>
          <a:endParaRPr lang="en-US" dirty="0"/>
        </a:p>
      </dgm:t>
    </dgm:pt>
    <dgm:pt modelId="{30D26A90-E066-6C48-A0B6-138B99117D8E}" type="sibTrans" cxnId="{B8B3E0D6-A185-C34C-84FD-525A8A3F1F2F}">
      <dgm:prSet/>
      <dgm:spPr/>
      <dgm:t>
        <a:bodyPr/>
        <a:lstStyle/>
        <a:p>
          <a:endParaRPr lang="en-US"/>
        </a:p>
      </dgm:t>
    </dgm:pt>
    <dgm:pt modelId="{6B5F4F62-321E-C743-980A-AADD1EA0B539}" type="pres">
      <dgm:prSet presAssocID="{A87C436F-A7E0-B84B-AE5D-6DDB108638C9}" presName="cycle" presStyleCnt="0">
        <dgm:presLayoutVars>
          <dgm:chMax val="1"/>
          <dgm:dir/>
          <dgm:animLvl val="ctr"/>
          <dgm:resizeHandles val="exact"/>
        </dgm:presLayoutVars>
      </dgm:prSet>
      <dgm:spPr/>
      <dgm:t>
        <a:bodyPr/>
        <a:lstStyle/>
        <a:p>
          <a:endParaRPr lang="en-US"/>
        </a:p>
      </dgm:t>
    </dgm:pt>
    <dgm:pt modelId="{C27FFDC5-D4D9-524A-8319-E48FB8E6D534}" type="pres">
      <dgm:prSet presAssocID="{B26B8D9E-4C56-964B-869B-43047946FE09}" presName="centerShape" presStyleLbl="node0" presStyleIdx="0" presStyleCnt="1" custLinFactNeighborX="93888" custLinFactNeighborY="-16913"/>
      <dgm:spPr/>
      <dgm:t>
        <a:bodyPr/>
        <a:lstStyle/>
        <a:p>
          <a:endParaRPr lang="en-US"/>
        </a:p>
      </dgm:t>
    </dgm:pt>
    <dgm:pt modelId="{4F0ED1FA-4D1A-4B45-9774-F8DC45F35CEC}" type="pres">
      <dgm:prSet presAssocID="{75351205-84D5-054D-ADB4-DB63D5186872}" presName="Name9" presStyleLbl="parChTrans1D2" presStyleIdx="0" presStyleCnt="4"/>
      <dgm:spPr/>
      <dgm:t>
        <a:bodyPr/>
        <a:lstStyle/>
        <a:p>
          <a:endParaRPr lang="en-US"/>
        </a:p>
      </dgm:t>
    </dgm:pt>
    <dgm:pt modelId="{977DB795-5D89-3649-9291-8E6D0E69BE86}" type="pres">
      <dgm:prSet presAssocID="{75351205-84D5-054D-ADB4-DB63D5186872}" presName="connTx" presStyleLbl="parChTrans1D2" presStyleIdx="0" presStyleCnt="4"/>
      <dgm:spPr/>
      <dgm:t>
        <a:bodyPr/>
        <a:lstStyle/>
        <a:p>
          <a:endParaRPr lang="en-US"/>
        </a:p>
      </dgm:t>
    </dgm:pt>
    <dgm:pt modelId="{7F1CBA18-19AE-B542-B5BD-596E68FDEAD9}" type="pres">
      <dgm:prSet presAssocID="{B1764B62-921C-3049-A20F-D51C42E7E6F0}" presName="node" presStyleLbl="node1" presStyleIdx="0" presStyleCnt="4" custRadScaleRad="110216" custRadScaleInc="54804">
        <dgm:presLayoutVars>
          <dgm:bulletEnabled val="1"/>
        </dgm:presLayoutVars>
      </dgm:prSet>
      <dgm:spPr/>
      <dgm:t>
        <a:bodyPr/>
        <a:lstStyle/>
        <a:p>
          <a:endParaRPr lang="en-US"/>
        </a:p>
      </dgm:t>
    </dgm:pt>
    <dgm:pt modelId="{5B3143FD-C64B-F242-863F-2496594D4BDB}" type="pres">
      <dgm:prSet presAssocID="{31998F16-6E10-6E4A-A396-4DD8F45D74E1}" presName="Name9" presStyleLbl="parChTrans1D2" presStyleIdx="1" presStyleCnt="4"/>
      <dgm:spPr/>
      <dgm:t>
        <a:bodyPr/>
        <a:lstStyle/>
        <a:p>
          <a:endParaRPr lang="en-US"/>
        </a:p>
      </dgm:t>
    </dgm:pt>
    <dgm:pt modelId="{C0E9CD01-CACE-A944-B24B-F46D26319302}" type="pres">
      <dgm:prSet presAssocID="{31998F16-6E10-6E4A-A396-4DD8F45D74E1}" presName="connTx" presStyleLbl="parChTrans1D2" presStyleIdx="1" presStyleCnt="4"/>
      <dgm:spPr/>
      <dgm:t>
        <a:bodyPr/>
        <a:lstStyle/>
        <a:p>
          <a:endParaRPr lang="en-US"/>
        </a:p>
      </dgm:t>
    </dgm:pt>
    <dgm:pt modelId="{51F4A0A4-B0BB-B844-83AE-B5DB24CC4B03}" type="pres">
      <dgm:prSet presAssocID="{1F2DEDE9-A004-2347-A520-7C4F71C90A14}" presName="node" presStyleLbl="node1" presStyleIdx="1" presStyleCnt="4" custRadScaleRad="110216" custRadScaleInc="145196">
        <dgm:presLayoutVars>
          <dgm:bulletEnabled val="1"/>
        </dgm:presLayoutVars>
      </dgm:prSet>
      <dgm:spPr/>
      <dgm:t>
        <a:bodyPr/>
        <a:lstStyle/>
        <a:p>
          <a:endParaRPr lang="en-US"/>
        </a:p>
      </dgm:t>
    </dgm:pt>
    <dgm:pt modelId="{A52A6065-524E-3E4B-AD49-D88DE13A5AAC}" type="pres">
      <dgm:prSet presAssocID="{FA5FF6B6-DAC9-7446-BD8B-F09AA07A0075}" presName="Name9" presStyleLbl="parChTrans1D2" presStyleIdx="2" presStyleCnt="4"/>
      <dgm:spPr/>
      <dgm:t>
        <a:bodyPr/>
        <a:lstStyle/>
        <a:p>
          <a:endParaRPr lang="en-US"/>
        </a:p>
      </dgm:t>
    </dgm:pt>
    <dgm:pt modelId="{602D25D3-5877-A04C-8981-572491AAC798}" type="pres">
      <dgm:prSet presAssocID="{FA5FF6B6-DAC9-7446-BD8B-F09AA07A0075}" presName="connTx" presStyleLbl="parChTrans1D2" presStyleIdx="2" presStyleCnt="4"/>
      <dgm:spPr/>
      <dgm:t>
        <a:bodyPr/>
        <a:lstStyle/>
        <a:p>
          <a:endParaRPr lang="en-US"/>
        </a:p>
      </dgm:t>
    </dgm:pt>
    <dgm:pt modelId="{6C853B33-99A6-D442-9D83-5DE55D23909B}" type="pres">
      <dgm:prSet presAssocID="{5885E15D-7DC4-794D-A488-233D3361DCE1}" presName="node" presStyleLbl="node1" presStyleIdx="2" presStyleCnt="4" custRadScaleRad="251870" custRadScaleInc="147926">
        <dgm:presLayoutVars>
          <dgm:bulletEnabled val="1"/>
        </dgm:presLayoutVars>
      </dgm:prSet>
      <dgm:spPr/>
      <dgm:t>
        <a:bodyPr/>
        <a:lstStyle/>
        <a:p>
          <a:endParaRPr lang="en-US"/>
        </a:p>
      </dgm:t>
    </dgm:pt>
    <dgm:pt modelId="{716734FC-7136-F843-9959-25E7C5E9BE68}" type="pres">
      <dgm:prSet presAssocID="{2DB05396-9D5F-C34B-B133-947BC436BDE8}" presName="Name9" presStyleLbl="parChTrans1D2" presStyleIdx="3" presStyleCnt="4"/>
      <dgm:spPr/>
      <dgm:t>
        <a:bodyPr/>
        <a:lstStyle/>
        <a:p>
          <a:endParaRPr lang="en-US"/>
        </a:p>
      </dgm:t>
    </dgm:pt>
    <dgm:pt modelId="{9B8DA973-066F-AC4F-847F-DF745FD18614}" type="pres">
      <dgm:prSet presAssocID="{2DB05396-9D5F-C34B-B133-947BC436BDE8}" presName="connTx" presStyleLbl="parChTrans1D2" presStyleIdx="3" presStyleCnt="4"/>
      <dgm:spPr/>
      <dgm:t>
        <a:bodyPr/>
        <a:lstStyle/>
        <a:p>
          <a:endParaRPr lang="en-US"/>
        </a:p>
      </dgm:t>
    </dgm:pt>
    <dgm:pt modelId="{CB7BEBE1-66C2-514C-8628-54BED67AB4FD}" type="pres">
      <dgm:prSet presAssocID="{45B5D467-ACFC-8F43-B442-EF479F5FD62C}" presName="node" presStyleLbl="node1" presStyleIdx="3" presStyleCnt="4" custRadScaleRad="251870" custRadScaleInc="52074">
        <dgm:presLayoutVars>
          <dgm:bulletEnabled val="1"/>
        </dgm:presLayoutVars>
      </dgm:prSet>
      <dgm:spPr/>
      <dgm:t>
        <a:bodyPr/>
        <a:lstStyle/>
        <a:p>
          <a:endParaRPr lang="en-US"/>
        </a:p>
      </dgm:t>
    </dgm:pt>
  </dgm:ptLst>
  <dgm:cxnLst>
    <dgm:cxn modelId="{FE5FD611-9BC7-4931-9FE2-5E1E71C4D8C3}" type="presOf" srcId="{31998F16-6E10-6E4A-A396-4DD8F45D74E1}" destId="{5B3143FD-C64B-F242-863F-2496594D4BDB}" srcOrd="0" destOrd="0" presId="urn:microsoft.com/office/officeart/2005/8/layout/radial1"/>
    <dgm:cxn modelId="{EE7D8A8B-792D-49DB-827C-E7F81D01C74A}" type="presOf" srcId="{FA5FF6B6-DAC9-7446-BD8B-F09AA07A0075}" destId="{A52A6065-524E-3E4B-AD49-D88DE13A5AAC}" srcOrd="0" destOrd="0" presId="urn:microsoft.com/office/officeart/2005/8/layout/radial1"/>
    <dgm:cxn modelId="{FB54DE3C-7FD6-44A2-9807-411D6425A316}" type="presOf" srcId="{2DB05396-9D5F-C34B-B133-947BC436BDE8}" destId="{9B8DA973-066F-AC4F-847F-DF745FD18614}" srcOrd="1" destOrd="0" presId="urn:microsoft.com/office/officeart/2005/8/layout/radial1"/>
    <dgm:cxn modelId="{29481939-BC01-41BA-BFE5-4678CC5B2A7D}" type="presOf" srcId="{B1764B62-921C-3049-A20F-D51C42E7E6F0}" destId="{7F1CBA18-19AE-B542-B5BD-596E68FDEAD9}" srcOrd="0" destOrd="0" presId="urn:microsoft.com/office/officeart/2005/8/layout/radial1"/>
    <dgm:cxn modelId="{D746A7EC-64CC-4E11-9661-BC25D8C2314C}" type="presOf" srcId="{B26B8D9E-4C56-964B-869B-43047946FE09}" destId="{C27FFDC5-D4D9-524A-8319-E48FB8E6D534}" srcOrd="0" destOrd="0" presId="urn:microsoft.com/office/officeart/2005/8/layout/radial1"/>
    <dgm:cxn modelId="{561A89B4-6364-418A-9CD3-2A085295AF27}" type="presOf" srcId="{75351205-84D5-054D-ADB4-DB63D5186872}" destId="{977DB795-5D89-3649-9291-8E6D0E69BE86}" srcOrd="1" destOrd="0" presId="urn:microsoft.com/office/officeart/2005/8/layout/radial1"/>
    <dgm:cxn modelId="{CF0B5E87-AA34-4070-89C6-2765182C0CE2}" type="presOf" srcId="{2DB05396-9D5F-C34B-B133-947BC436BDE8}" destId="{716734FC-7136-F843-9959-25E7C5E9BE68}" srcOrd="0" destOrd="0" presId="urn:microsoft.com/office/officeart/2005/8/layout/radial1"/>
    <dgm:cxn modelId="{5A20B81A-5773-4FBA-B8CC-A3438BBBC5B5}" type="presOf" srcId="{31998F16-6E10-6E4A-A396-4DD8F45D74E1}" destId="{C0E9CD01-CACE-A944-B24B-F46D26319302}" srcOrd="1" destOrd="0" presId="urn:microsoft.com/office/officeart/2005/8/layout/radial1"/>
    <dgm:cxn modelId="{6ED42C5A-2A79-4222-8B93-D8A6FFCAB79C}" type="presOf" srcId="{45B5D467-ACFC-8F43-B442-EF479F5FD62C}" destId="{CB7BEBE1-66C2-514C-8628-54BED67AB4FD}" srcOrd="0" destOrd="0" presId="urn:microsoft.com/office/officeart/2005/8/layout/radial1"/>
    <dgm:cxn modelId="{D659544C-FD4B-44D7-8ADA-34E88EAC44FA}" type="presOf" srcId="{5885E15D-7DC4-794D-A488-233D3361DCE1}" destId="{6C853B33-99A6-D442-9D83-5DE55D23909B}" srcOrd="0" destOrd="0" presId="urn:microsoft.com/office/officeart/2005/8/layout/radial1"/>
    <dgm:cxn modelId="{83306F92-0B77-2E4A-9022-31F29AD172D5}" srcId="{B26B8D9E-4C56-964B-869B-43047946FE09}" destId="{B1764B62-921C-3049-A20F-D51C42E7E6F0}" srcOrd="0" destOrd="0" parTransId="{75351205-84D5-054D-ADB4-DB63D5186872}" sibTransId="{201A10E0-8D20-A34A-81E2-7CE808E33A14}"/>
    <dgm:cxn modelId="{7866E477-9C8B-C74C-899D-46CEB4A8D753}" srcId="{B26B8D9E-4C56-964B-869B-43047946FE09}" destId="{5885E15D-7DC4-794D-A488-233D3361DCE1}" srcOrd="2" destOrd="0" parTransId="{FA5FF6B6-DAC9-7446-BD8B-F09AA07A0075}" sibTransId="{863E4B93-8C38-D14F-A651-E026131F8541}"/>
    <dgm:cxn modelId="{788BD09E-9239-464A-8BDA-53F1C783D73A}" type="presOf" srcId="{75351205-84D5-054D-ADB4-DB63D5186872}" destId="{4F0ED1FA-4D1A-4B45-9774-F8DC45F35CEC}" srcOrd="0" destOrd="0" presId="urn:microsoft.com/office/officeart/2005/8/layout/radial1"/>
    <dgm:cxn modelId="{BC942194-F6AC-49C9-9A5E-82BF1532212A}" type="presOf" srcId="{1F2DEDE9-A004-2347-A520-7C4F71C90A14}" destId="{51F4A0A4-B0BB-B844-83AE-B5DB24CC4B03}" srcOrd="0" destOrd="0" presId="urn:microsoft.com/office/officeart/2005/8/layout/radial1"/>
    <dgm:cxn modelId="{93F0BC41-FEE9-4ABB-BFF0-BA5EC341D5FE}" type="presOf" srcId="{A87C436F-A7E0-B84B-AE5D-6DDB108638C9}" destId="{6B5F4F62-321E-C743-980A-AADD1EA0B539}" srcOrd="0" destOrd="0" presId="urn:microsoft.com/office/officeart/2005/8/layout/radial1"/>
    <dgm:cxn modelId="{F27B50DA-3127-B84E-8CEC-EA0973267EAD}" srcId="{A87C436F-A7E0-B84B-AE5D-6DDB108638C9}" destId="{B26B8D9E-4C56-964B-869B-43047946FE09}" srcOrd="0" destOrd="0" parTransId="{DC167305-3C77-9C49-8FAC-CB97FCD4716C}" sibTransId="{2F062062-E0C9-CA42-9C7E-C1158D5D7970}"/>
    <dgm:cxn modelId="{4F00248E-83F1-BB44-9FE0-D8A441EF9F38}" srcId="{B26B8D9E-4C56-964B-869B-43047946FE09}" destId="{45B5D467-ACFC-8F43-B442-EF479F5FD62C}" srcOrd="3" destOrd="0" parTransId="{2DB05396-9D5F-C34B-B133-947BC436BDE8}" sibTransId="{68EC9D4A-6C57-ED45-9455-A79A49483FB7}"/>
    <dgm:cxn modelId="{7C7ECEA6-0C8E-4859-8B39-90E891C74DBC}" type="presOf" srcId="{FA5FF6B6-DAC9-7446-BD8B-F09AA07A0075}" destId="{602D25D3-5877-A04C-8981-572491AAC798}" srcOrd="1" destOrd="0" presId="urn:microsoft.com/office/officeart/2005/8/layout/radial1"/>
    <dgm:cxn modelId="{B8B3E0D6-A185-C34C-84FD-525A8A3F1F2F}" srcId="{B26B8D9E-4C56-964B-869B-43047946FE09}" destId="{1F2DEDE9-A004-2347-A520-7C4F71C90A14}" srcOrd="1" destOrd="0" parTransId="{31998F16-6E10-6E4A-A396-4DD8F45D74E1}" sibTransId="{30D26A90-E066-6C48-A0B6-138B99117D8E}"/>
    <dgm:cxn modelId="{FE01A90F-7D19-4424-9A4C-7D16D659CBE6}" type="presParOf" srcId="{6B5F4F62-321E-C743-980A-AADD1EA0B539}" destId="{C27FFDC5-D4D9-524A-8319-E48FB8E6D534}" srcOrd="0" destOrd="0" presId="urn:microsoft.com/office/officeart/2005/8/layout/radial1"/>
    <dgm:cxn modelId="{A700C01C-5993-49DE-9F5F-8FE867D125F7}" type="presParOf" srcId="{6B5F4F62-321E-C743-980A-AADD1EA0B539}" destId="{4F0ED1FA-4D1A-4B45-9774-F8DC45F35CEC}" srcOrd="1" destOrd="0" presId="urn:microsoft.com/office/officeart/2005/8/layout/radial1"/>
    <dgm:cxn modelId="{2FBDF069-0763-46D8-B73C-C9B4C1BE9D24}" type="presParOf" srcId="{4F0ED1FA-4D1A-4B45-9774-F8DC45F35CEC}" destId="{977DB795-5D89-3649-9291-8E6D0E69BE86}" srcOrd="0" destOrd="0" presId="urn:microsoft.com/office/officeart/2005/8/layout/radial1"/>
    <dgm:cxn modelId="{D8EB49A2-0C05-4AE7-8054-33D5592903A3}" type="presParOf" srcId="{6B5F4F62-321E-C743-980A-AADD1EA0B539}" destId="{7F1CBA18-19AE-B542-B5BD-596E68FDEAD9}" srcOrd="2" destOrd="0" presId="urn:microsoft.com/office/officeart/2005/8/layout/radial1"/>
    <dgm:cxn modelId="{D8F388C9-B5AE-4170-9B72-342AE56074C1}" type="presParOf" srcId="{6B5F4F62-321E-C743-980A-AADD1EA0B539}" destId="{5B3143FD-C64B-F242-863F-2496594D4BDB}" srcOrd="3" destOrd="0" presId="urn:microsoft.com/office/officeart/2005/8/layout/radial1"/>
    <dgm:cxn modelId="{25C38303-E810-40F4-A1C2-F0B6FD6B3B23}" type="presParOf" srcId="{5B3143FD-C64B-F242-863F-2496594D4BDB}" destId="{C0E9CD01-CACE-A944-B24B-F46D26319302}" srcOrd="0" destOrd="0" presId="urn:microsoft.com/office/officeart/2005/8/layout/radial1"/>
    <dgm:cxn modelId="{B8E258DC-C8C0-4B32-AB9E-31426685FC49}" type="presParOf" srcId="{6B5F4F62-321E-C743-980A-AADD1EA0B539}" destId="{51F4A0A4-B0BB-B844-83AE-B5DB24CC4B03}" srcOrd="4" destOrd="0" presId="urn:microsoft.com/office/officeart/2005/8/layout/radial1"/>
    <dgm:cxn modelId="{ECB462C9-041D-4E4A-ADA5-DA336F9BDC7E}" type="presParOf" srcId="{6B5F4F62-321E-C743-980A-AADD1EA0B539}" destId="{A52A6065-524E-3E4B-AD49-D88DE13A5AAC}" srcOrd="5" destOrd="0" presId="urn:microsoft.com/office/officeart/2005/8/layout/radial1"/>
    <dgm:cxn modelId="{BF7DEEAA-D9D6-47A9-B92F-AD685241A093}" type="presParOf" srcId="{A52A6065-524E-3E4B-AD49-D88DE13A5AAC}" destId="{602D25D3-5877-A04C-8981-572491AAC798}" srcOrd="0" destOrd="0" presId="urn:microsoft.com/office/officeart/2005/8/layout/radial1"/>
    <dgm:cxn modelId="{32EEFB44-5B7C-4682-8FBD-9341E82FFDF2}" type="presParOf" srcId="{6B5F4F62-321E-C743-980A-AADD1EA0B539}" destId="{6C853B33-99A6-D442-9D83-5DE55D23909B}" srcOrd="6" destOrd="0" presId="urn:microsoft.com/office/officeart/2005/8/layout/radial1"/>
    <dgm:cxn modelId="{22AFF16A-24EF-48C9-A591-41001F91DF68}" type="presParOf" srcId="{6B5F4F62-321E-C743-980A-AADD1EA0B539}" destId="{716734FC-7136-F843-9959-25E7C5E9BE68}" srcOrd="7" destOrd="0" presId="urn:microsoft.com/office/officeart/2005/8/layout/radial1"/>
    <dgm:cxn modelId="{53A0FC70-7BA8-4B7F-BAA4-569C72FEECC8}" type="presParOf" srcId="{716734FC-7136-F843-9959-25E7C5E9BE68}" destId="{9B8DA973-066F-AC4F-847F-DF745FD18614}" srcOrd="0" destOrd="0" presId="urn:microsoft.com/office/officeart/2005/8/layout/radial1"/>
    <dgm:cxn modelId="{429E3647-249F-4DE2-BAB6-9207F7E65293}" type="presParOf" srcId="{6B5F4F62-321E-C743-980A-AADD1EA0B539}" destId="{CB7BEBE1-66C2-514C-8628-54BED67AB4FD}" srcOrd="8" destOrd="0" presId="urn:microsoft.com/office/officeart/2005/8/layout/radial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7C436F-A7E0-B84B-AE5D-6DDB108638C9}" type="doc">
      <dgm:prSet loTypeId="urn:microsoft.com/office/officeart/2005/8/layout/radial1" loCatId="" qsTypeId="urn:microsoft.com/office/officeart/2005/8/quickstyle/simple4" qsCatId="simple" csTypeId="urn:microsoft.com/office/officeart/2005/8/colors/accent1_2" csCatId="accent1" phldr="1"/>
      <dgm:spPr/>
      <dgm:t>
        <a:bodyPr/>
        <a:lstStyle/>
        <a:p>
          <a:endParaRPr lang="en-US"/>
        </a:p>
      </dgm:t>
    </dgm:pt>
    <dgm:pt modelId="{45B5D467-ACFC-8F43-B442-EF479F5FD62C}">
      <dgm:prSet phldrT="[Text]">
        <dgm:style>
          <a:lnRef idx="1">
            <a:schemeClr val="accent3"/>
          </a:lnRef>
          <a:fillRef idx="3">
            <a:schemeClr val="accent3"/>
          </a:fillRef>
          <a:effectRef idx="2">
            <a:schemeClr val="accent3"/>
          </a:effectRef>
          <a:fontRef idx="minor">
            <a:schemeClr val="lt1"/>
          </a:fontRef>
        </dgm:style>
      </dgm:prSet>
      <dgm:spPr>
        <a:solidFill>
          <a:srgbClr val="008000"/>
        </a:solidFill>
        <a:effectLst>
          <a:outerShdw blurRad="50800" dist="38100" dir="2700000" algn="tl" rotWithShape="0">
            <a:prstClr val="black">
              <a:alpha val="40000"/>
            </a:prstClr>
          </a:outerShdw>
        </a:effectLst>
      </dgm:spPr>
      <dgm:t>
        <a:bodyPr/>
        <a:lstStyle/>
        <a:p>
          <a:endParaRPr lang="en-US" dirty="0"/>
        </a:p>
      </dgm:t>
    </dgm:pt>
    <dgm:pt modelId="{2DB05396-9D5F-C34B-B133-947BC436BDE8}" type="parTrans" cxnId="{4F00248E-83F1-BB44-9FE0-D8A441EF9F38}">
      <dgm:prSet/>
      <dgm:spPr>
        <a:ln>
          <a:noFill/>
        </a:ln>
      </dgm:spPr>
      <dgm:t>
        <a:bodyPr/>
        <a:lstStyle/>
        <a:p>
          <a:endParaRPr lang="en-US" dirty="0"/>
        </a:p>
      </dgm:t>
    </dgm:pt>
    <dgm:pt modelId="{68EC9D4A-6C57-ED45-9455-A79A49483FB7}" type="sibTrans" cxnId="{4F00248E-83F1-BB44-9FE0-D8A441EF9F38}">
      <dgm:prSet/>
      <dgm:spPr/>
      <dgm:t>
        <a:bodyPr/>
        <a:lstStyle/>
        <a:p>
          <a:endParaRPr lang="en-US"/>
        </a:p>
      </dgm:t>
    </dgm:pt>
    <dgm:pt modelId="{B1764B62-921C-3049-A20F-D51C42E7E6F0}">
      <dgm:prSet phldrT="[Text]"/>
      <dgm:spPr>
        <a:solidFill>
          <a:srgbClr val="FFFF00"/>
        </a:solidFill>
        <a:ln>
          <a:solidFill>
            <a:srgbClr val="FAAD30"/>
          </a:solidFill>
        </a:ln>
        <a:effectLst>
          <a:outerShdw blurRad="50800" dist="38100" dir="8100000" algn="tr" rotWithShape="0">
            <a:prstClr val="black">
              <a:alpha val="40000"/>
            </a:prstClr>
          </a:outerShdw>
        </a:effectLst>
      </dgm:spPr>
      <dgm:t>
        <a:bodyPr/>
        <a:lstStyle/>
        <a:p>
          <a:endParaRPr lang="en-US" dirty="0"/>
        </a:p>
      </dgm:t>
    </dgm:pt>
    <dgm:pt modelId="{75351205-84D5-054D-ADB4-DB63D5186872}" type="parTrans" cxnId="{83306F92-0B77-2E4A-9022-31F29AD172D5}">
      <dgm:prSet/>
      <dgm:spPr>
        <a:ln>
          <a:noFill/>
        </a:ln>
      </dgm:spPr>
      <dgm:t>
        <a:bodyPr/>
        <a:lstStyle/>
        <a:p>
          <a:endParaRPr lang="en-US" dirty="0"/>
        </a:p>
      </dgm:t>
    </dgm:pt>
    <dgm:pt modelId="{201A10E0-8D20-A34A-81E2-7CE808E33A14}" type="sibTrans" cxnId="{83306F92-0B77-2E4A-9022-31F29AD172D5}">
      <dgm:prSet/>
      <dgm:spPr/>
      <dgm:t>
        <a:bodyPr/>
        <a:lstStyle/>
        <a:p>
          <a:endParaRPr lang="en-US"/>
        </a:p>
      </dgm:t>
    </dgm:pt>
    <dgm:pt modelId="{5885E15D-7DC4-794D-A488-233D3361DCE1}">
      <dgm:prSet phldrT="[Text]">
        <dgm:style>
          <a:lnRef idx="1">
            <a:schemeClr val="accent6"/>
          </a:lnRef>
          <a:fillRef idx="3">
            <a:schemeClr val="accent6"/>
          </a:fillRef>
          <a:effectRef idx="2">
            <a:schemeClr val="accent6"/>
          </a:effectRef>
          <a:fontRef idx="minor">
            <a:schemeClr val="lt1"/>
          </a:fontRef>
        </dgm:style>
      </dgm:prSet>
      <dgm:spPr>
        <a:solidFill>
          <a:srgbClr val="FF6600"/>
        </a:solidFill>
      </dgm:spPr>
      <dgm:t>
        <a:bodyPr/>
        <a:lstStyle/>
        <a:p>
          <a:endParaRPr lang="en-US" dirty="0"/>
        </a:p>
      </dgm:t>
    </dgm:pt>
    <dgm:pt modelId="{FA5FF6B6-DAC9-7446-BD8B-F09AA07A0075}" type="parTrans" cxnId="{7866E477-9C8B-C74C-899D-46CEB4A8D753}">
      <dgm:prSet/>
      <dgm:spPr>
        <a:ln>
          <a:noFill/>
        </a:ln>
      </dgm:spPr>
      <dgm:t>
        <a:bodyPr/>
        <a:lstStyle/>
        <a:p>
          <a:endParaRPr lang="en-US" dirty="0"/>
        </a:p>
      </dgm:t>
    </dgm:pt>
    <dgm:pt modelId="{863E4B93-8C38-D14F-A651-E026131F8541}" type="sibTrans" cxnId="{7866E477-9C8B-C74C-899D-46CEB4A8D753}">
      <dgm:prSet/>
      <dgm:spPr/>
      <dgm:t>
        <a:bodyPr/>
        <a:lstStyle/>
        <a:p>
          <a:endParaRPr lang="en-US"/>
        </a:p>
      </dgm:t>
    </dgm:pt>
    <dgm:pt modelId="{1F2DEDE9-A004-2347-A520-7C4F71C90A14}">
      <dgm:prSet phldrT="[Text]">
        <dgm:style>
          <a:lnRef idx="1">
            <a:schemeClr val="accent2"/>
          </a:lnRef>
          <a:fillRef idx="3">
            <a:schemeClr val="accent2"/>
          </a:fillRef>
          <a:effectRef idx="2">
            <a:schemeClr val="accent2"/>
          </a:effectRef>
          <a:fontRef idx="minor">
            <a:schemeClr val="lt1"/>
          </a:fontRef>
        </dgm:style>
      </dgm:prSet>
      <dgm:spPr>
        <a:solidFill>
          <a:srgbClr val="FF0000"/>
        </a:solidFill>
      </dgm:spPr>
      <dgm:t>
        <a:bodyPr/>
        <a:lstStyle/>
        <a:p>
          <a:endParaRPr lang="en-US" dirty="0"/>
        </a:p>
      </dgm:t>
    </dgm:pt>
    <dgm:pt modelId="{31998F16-6E10-6E4A-A396-4DD8F45D74E1}" type="parTrans" cxnId="{B8B3E0D6-A185-C34C-84FD-525A8A3F1F2F}">
      <dgm:prSet/>
      <dgm:spPr>
        <a:ln>
          <a:noFill/>
        </a:ln>
      </dgm:spPr>
      <dgm:t>
        <a:bodyPr/>
        <a:lstStyle/>
        <a:p>
          <a:endParaRPr lang="en-US" dirty="0"/>
        </a:p>
      </dgm:t>
    </dgm:pt>
    <dgm:pt modelId="{30D26A90-E066-6C48-A0B6-138B99117D8E}" type="sibTrans" cxnId="{B8B3E0D6-A185-C34C-84FD-525A8A3F1F2F}">
      <dgm:prSet/>
      <dgm:spPr/>
      <dgm:t>
        <a:bodyPr/>
        <a:lstStyle/>
        <a:p>
          <a:endParaRPr lang="en-US"/>
        </a:p>
      </dgm:t>
    </dgm:pt>
    <dgm:pt modelId="{B26B8D9E-4C56-964B-869B-43047946FE09}">
      <dgm:prSet phldrT="[Text]"/>
      <dgm:spPr>
        <a:solidFill>
          <a:schemeClr val="bg1"/>
        </a:solidFill>
        <a:ln>
          <a:noFill/>
        </a:ln>
      </dgm:spPr>
      <dgm:t>
        <a:bodyPr/>
        <a:lstStyle/>
        <a:p>
          <a:endParaRPr lang="en-US" dirty="0"/>
        </a:p>
      </dgm:t>
    </dgm:pt>
    <dgm:pt modelId="{2F062062-E0C9-CA42-9C7E-C1158D5D7970}" type="sibTrans" cxnId="{F27B50DA-3127-B84E-8CEC-EA0973267EAD}">
      <dgm:prSet/>
      <dgm:spPr/>
      <dgm:t>
        <a:bodyPr/>
        <a:lstStyle/>
        <a:p>
          <a:endParaRPr lang="en-US"/>
        </a:p>
      </dgm:t>
    </dgm:pt>
    <dgm:pt modelId="{DC167305-3C77-9C49-8FAC-CB97FCD4716C}" type="parTrans" cxnId="{F27B50DA-3127-B84E-8CEC-EA0973267EAD}">
      <dgm:prSet/>
      <dgm:spPr/>
      <dgm:t>
        <a:bodyPr/>
        <a:lstStyle/>
        <a:p>
          <a:endParaRPr lang="en-US"/>
        </a:p>
      </dgm:t>
    </dgm:pt>
    <dgm:pt modelId="{6B5F4F62-321E-C743-980A-AADD1EA0B539}" type="pres">
      <dgm:prSet presAssocID="{A87C436F-A7E0-B84B-AE5D-6DDB108638C9}" presName="cycle" presStyleCnt="0">
        <dgm:presLayoutVars>
          <dgm:chMax val="1"/>
          <dgm:dir/>
          <dgm:animLvl val="ctr"/>
          <dgm:resizeHandles val="exact"/>
        </dgm:presLayoutVars>
      </dgm:prSet>
      <dgm:spPr/>
      <dgm:t>
        <a:bodyPr/>
        <a:lstStyle/>
        <a:p>
          <a:endParaRPr lang="en-US"/>
        </a:p>
      </dgm:t>
    </dgm:pt>
    <dgm:pt modelId="{C27FFDC5-D4D9-524A-8319-E48FB8E6D534}" type="pres">
      <dgm:prSet presAssocID="{B26B8D9E-4C56-964B-869B-43047946FE09}" presName="centerShape" presStyleLbl="node0" presStyleIdx="0" presStyleCnt="1" custLinFactNeighborX="93888" custLinFactNeighborY="-16913"/>
      <dgm:spPr/>
      <dgm:t>
        <a:bodyPr/>
        <a:lstStyle/>
        <a:p>
          <a:endParaRPr lang="en-US"/>
        </a:p>
      </dgm:t>
    </dgm:pt>
    <dgm:pt modelId="{4F0ED1FA-4D1A-4B45-9774-F8DC45F35CEC}" type="pres">
      <dgm:prSet presAssocID="{75351205-84D5-054D-ADB4-DB63D5186872}" presName="Name9" presStyleLbl="parChTrans1D2" presStyleIdx="0" presStyleCnt="4"/>
      <dgm:spPr/>
      <dgm:t>
        <a:bodyPr/>
        <a:lstStyle/>
        <a:p>
          <a:endParaRPr lang="en-US"/>
        </a:p>
      </dgm:t>
    </dgm:pt>
    <dgm:pt modelId="{977DB795-5D89-3649-9291-8E6D0E69BE86}" type="pres">
      <dgm:prSet presAssocID="{75351205-84D5-054D-ADB4-DB63D5186872}" presName="connTx" presStyleLbl="parChTrans1D2" presStyleIdx="0" presStyleCnt="4"/>
      <dgm:spPr/>
      <dgm:t>
        <a:bodyPr/>
        <a:lstStyle/>
        <a:p>
          <a:endParaRPr lang="en-US"/>
        </a:p>
      </dgm:t>
    </dgm:pt>
    <dgm:pt modelId="{7F1CBA18-19AE-B542-B5BD-596E68FDEAD9}" type="pres">
      <dgm:prSet presAssocID="{B1764B62-921C-3049-A20F-D51C42E7E6F0}" presName="node" presStyleLbl="node1" presStyleIdx="0" presStyleCnt="4" custRadScaleRad="110216" custRadScaleInc="54804">
        <dgm:presLayoutVars>
          <dgm:bulletEnabled val="1"/>
        </dgm:presLayoutVars>
      </dgm:prSet>
      <dgm:spPr/>
      <dgm:t>
        <a:bodyPr/>
        <a:lstStyle/>
        <a:p>
          <a:endParaRPr lang="en-US"/>
        </a:p>
      </dgm:t>
    </dgm:pt>
    <dgm:pt modelId="{5B3143FD-C64B-F242-863F-2496594D4BDB}" type="pres">
      <dgm:prSet presAssocID="{31998F16-6E10-6E4A-A396-4DD8F45D74E1}" presName="Name9" presStyleLbl="parChTrans1D2" presStyleIdx="1" presStyleCnt="4"/>
      <dgm:spPr/>
      <dgm:t>
        <a:bodyPr/>
        <a:lstStyle/>
        <a:p>
          <a:endParaRPr lang="en-US"/>
        </a:p>
      </dgm:t>
    </dgm:pt>
    <dgm:pt modelId="{C0E9CD01-CACE-A944-B24B-F46D26319302}" type="pres">
      <dgm:prSet presAssocID="{31998F16-6E10-6E4A-A396-4DD8F45D74E1}" presName="connTx" presStyleLbl="parChTrans1D2" presStyleIdx="1" presStyleCnt="4"/>
      <dgm:spPr/>
      <dgm:t>
        <a:bodyPr/>
        <a:lstStyle/>
        <a:p>
          <a:endParaRPr lang="en-US"/>
        </a:p>
      </dgm:t>
    </dgm:pt>
    <dgm:pt modelId="{51F4A0A4-B0BB-B844-83AE-B5DB24CC4B03}" type="pres">
      <dgm:prSet presAssocID="{1F2DEDE9-A004-2347-A520-7C4F71C90A14}" presName="node" presStyleLbl="node1" presStyleIdx="1" presStyleCnt="4" custRadScaleRad="110216" custRadScaleInc="145196">
        <dgm:presLayoutVars>
          <dgm:bulletEnabled val="1"/>
        </dgm:presLayoutVars>
      </dgm:prSet>
      <dgm:spPr/>
      <dgm:t>
        <a:bodyPr/>
        <a:lstStyle/>
        <a:p>
          <a:endParaRPr lang="en-US"/>
        </a:p>
      </dgm:t>
    </dgm:pt>
    <dgm:pt modelId="{A52A6065-524E-3E4B-AD49-D88DE13A5AAC}" type="pres">
      <dgm:prSet presAssocID="{FA5FF6B6-DAC9-7446-BD8B-F09AA07A0075}" presName="Name9" presStyleLbl="parChTrans1D2" presStyleIdx="2" presStyleCnt="4"/>
      <dgm:spPr/>
      <dgm:t>
        <a:bodyPr/>
        <a:lstStyle/>
        <a:p>
          <a:endParaRPr lang="en-US"/>
        </a:p>
      </dgm:t>
    </dgm:pt>
    <dgm:pt modelId="{602D25D3-5877-A04C-8981-572491AAC798}" type="pres">
      <dgm:prSet presAssocID="{FA5FF6B6-DAC9-7446-BD8B-F09AA07A0075}" presName="connTx" presStyleLbl="parChTrans1D2" presStyleIdx="2" presStyleCnt="4"/>
      <dgm:spPr/>
      <dgm:t>
        <a:bodyPr/>
        <a:lstStyle/>
        <a:p>
          <a:endParaRPr lang="en-US"/>
        </a:p>
      </dgm:t>
    </dgm:pt>
    <dgm:pt modelId="{6C853B33-99A6-D442-9D83-5DE55D23909B}" type="pres">
      <dgm:prSet presAssocID="{5885E15D-7DC4-794D-A488-233D3361DCE1}" presName="node" presStyleLbl="node1" presStyleIdx="2" presStyleCnt="4" custRadScaleRad="251870" custRadScaleInc="147926">
        <dgm:presLayoutVars>
          <dgm:bulletEnabled val="1"/>
        </dgm:presLayoutVars>
      </dgm:prSet>
      <dgm:spPr/>
      <dgm:t>
        <a:bodyPr/>
        <a:lstStyle/>
        <a:p>
          <a:endParaRPr lang="en-US"/>
        </a:p>
      </dgm:t>
    </dgm:pt>
    <dgm:pt modelId="{716734FC-7136-F843-9959-25E7C5E9BE68}" type="pres">
      <dgm:prSet presAssocID="{2DB05396-9D5F-C34B-B133-947BC436BDE8}" presName="Name9" presStyleLbl="parChTrans1D2" presStyleIdx="3" presStyleCnt="4"/>
      <dgm:spPr/>
      <dgm:t>
        <a:bodyPr/>
        <a:lstStyle/>
        <a:p>
          <a:endParaRPr lang="en-US"/>
        </a:p>
      </dgm:t>
    </dgm:pt>
    <dgm:pt modelId="{9B8DA973-066F-AC4F-847F-DF745FD18614}" type="pres">
      <dgm:prSet presAssocID="{2DB05396-9D5F-C34B-B133-947BC436BDE8}" presName="connTx" presStyleLbl="parChTrans1D2" presStyleIdx="3" presStyleCnt="4"/>
      <dgm:spPr/>
      <dgm:t>
        <a:bodyPr/>
        <a:lstStyle/>
        <a:p>
          <a:endParaRPr lang="en-US"/>
        </a:p>
      </dgm:t>
    </dgm:pt>
    <dgm:pt modelId="{CB7BEBE1-66C2-514C-8628-54BED67AB4FD}" type="pres">
      <dgm:prSet presAssocID="{45B5D467-ACFC-8F43-B442-EF479F5FD62C}" presName="node" presStyleLbl="node1" presStyleIdx="3" presStyleCnt="4" custRadScaleRad="251870" custRadScaleInc="52074">
        <dgm:presLayoutVars>
          <dgm:bulletEnabled val="1"/>
        </dgm:presLayoutVars>
      </dgm:prSet>
      <dgm:spPr/>
      <dgm:t>
        <a:bodyPr/>
        <a:lstStyle/>
        <a:p>
          <a:endParaRPr lang="en-US"/>
        </a:p>
      </dgm:t>
    </dgm:pt>
  </dgm:ptLst>
  <dgm:cxnLst>
    <dgm:cxn modelId="{7BCB6779-B057-4D35-9372-3B8DC46DA403}" type="presOf" srcId="{A87C436F-A7E0-B84B-AE5D-6DDB108638C9}" destId="{6B5F4F62-321E-C743-980A-AADD1EA0B539}" srcOrd="0" destOrd="0" presId="urn:microsoft.com/office/officeart/2005/8/layout/radial1"/>
    <dgm:cxn modelId="{31175502-CA73-43C5-9BB2-57C0C2CA542C}" type="presOf" srcId="{75351205-84D5-054D-ADB4-DB63D5186872}" destId="{977DB795-5D89-3649-9291-8E6D0E69BE86}" srcOrd="1" destOrd="0" presId="urn:microsoft.com/office/officeart/2005/8/layout/radial1"/>
    <dgm:cxn modelId="{37CBE5E1-2B33-480D-AB84-FF35E7E1E19F}" type="presOf" srcId="{2DB05396-9D5F-C34B-B133-947BC436BDE8}" destId="{9B8DA973-066F-AC4F-847F-DF745FD18614}" srcOrd="1" destOrd="0" presId="urn:microsoft.com/office/officeart/2005/8/layout/radial1"/>
    <dgm:cxn modelId="{7E248C7E-3619-4E0E-8F66-A2B96D8F8CC8}" type="presOf" srcId="{31998F16-6E10-6E4A-A396-4DD8F45D74E1}" destId="{C0E9CD01-CACE-A944-B24B-F46D26319302}" srcOrd="1" destOrd="0" presId="urn:microsoft.com/office/officeart/2005/8/layout/radial1"/>
    <dgm:cxn modelId="{83306F92-0B77-2E4A-9022-31F29AD172D5}" srcId="{B26B8D9E-4C56-964B-869B-43047946FE09}" destId="{B1764B62-921C-3049-A20F-D51C42E7E6F0}" srcOrd="0" destOrd="0" parTransId="{75351205-84D5-054D-ADB4-DB63D5186872}" sibTransId="{201A10E0-8D20-A34A-81E2-7CE808E33A14}"/>
    <dgm:cxn modelId="{7866E477-9C8B-C74C-899D-46CEB4A8D753}" srcId="{B26B8D9E-4C56-964B-869B-43047946FE09}" destId="{5885E15D-7DC4-794D-A488-233D3361DCE1}" srcOrd="2" destOrd="0" parTransId="{FA5FF6B6-DAC9-7446-BD8B-F09AA07A0075}" sibTransId="{863E4B93-8C38-D14F-A651-E026131F8541}"/>
    <dgm:cxn modelId="{1759FAAF-45E4-4226-950A-29DFDA8C8056}" type="presOf" srcId="{1F2DEDE9-A004-2347-A520-7C4F71C90A14}" destId="{51F4A0A4-B0BB-B844-83AE-B5DB24CC4B03}" srcOrd="0" destOrd="0" presId="urn:microsoft.com/office/officeart/2005/8/layout/radial1"/>
    <dgm:cxn modelId="{AFB7CD9D-B761-482C-8589-FF9871E92485}" type="presOf" srcId="{2DB05396-9D5F-C34B-B133-947BC436BDE8}" destId="{716734FC-7136-F843-9959-25E7C5E9BE68}" srcOrd="0" destOrd="0" presId="urn:microsoft.com/office/officeart/2005/8/layout/radial1"/>
    <dgm:cxn modelId="{4CB3086A-A12A-4125-9F59-7BACF0FCED6E}" type="presOf" srcId="{75351205-84D5-054D-ADB4-DB63D5186872}" destId="{4F0ED1FA-4D1A-4B45-9774-F8DC45F35CEC}" srcOrd="0" destOrd="0" presId="urn:microsoft.com/office/officeart/2005/8/layout/radial1"/>
    <dgm:cxn modelId="{CA73F6A9-1A91-4D1F-AD9D-6F29E6B4BC04}" type="presOf" srcId="{FA5FF6B6-DAC9-7446-BD8B-F09AA07A0075}" destId="{A52A6065-524E-3E4B-AD49-D88DE13A5AAC}" srcOrd="0" destOrd="0" presId="urn:microsoft.com/office/officeart/2005/8/layout/radial1"/>
    <dgm:cxn modelId="{4FAAB883-348E-45C7-9BC7-70789A8C1F50}" type="presOf" srcId="{FA5FF6B6-DAC9-7446-BD8B-F09AA07A0075}" destId="{602D25D3-5877-A04C-8981-572491AAC798}" srcOrd="1" destOrd="0" presId="urn:microsoft.com/office/officeart/2005/8/layout/radial1"/>
    <dgm:cxn modelId="{F27B50DA-3127-B84E-8CEC-EA0973267EAD}" srcId="{A87C436F-A7E0-B84B-AE5D-6DDB108638C9}" destId="{B26B8D9E-4C56-964B-869B-43047946FE09}" srcOrd="0" destOrd="0" parTransId="{DC167305-3C77-9C49-8FAC-CB97FCD4716C}" sibTransId="{2F062062-E0C9-CA42-9C7E-C1158D5D7970}"/>
    <dgm:cxn modelId="{95A453B0-CCBF-4005-BC43-9D1BBB6609CA}" type="presOf" srcId="{B1764B62-921C-3049-A20F-D51C42E7E6F0}" destId="{7F1CBA18-19AE-B542-B5BD-596E68FDEAD9}" srcOrd="0" destOrd="0" presId="urn:microsoft.com/office/officeart/2005/8/layout/radial1"/>
    <dgm:cxn modelId="{3C6D6699-8889-4171-9552-5B16AA59330D}" type="presOf" srcId="{31998F16-6E10-6E4A-A396-4DD8F45D74E1}" destId="{5B3143FD-C64B-F242-863F-2496594D4BDB}" srcOrd="0" destOrd="0" presId="urn:microsoft.com/office/officeart/2005/8/layout/radial1"/>
    <dgm:cxn modelId="{0FAECC27-579F-4FF2-B03E-B1EB5BFD989B}" type="presOf" srcId="{45B5D467-ACFC-8F43-B442-EF479F5FD62C}" destId="{CB7BEBE1-66C2-514C-8628-54BED67AB4FD}" srcOrd="0" destOrd="0" presId="urn:microsoft.com/office/officeart/2005/8/layout/radial1"/>
    <dgm:cxn modelId="{8120EEFF-20D6-4A12-81EC-34BD7786C91D}" type="presOf" srcId="{5885E15D-7DC4-794D-A488-233D3361DCE1}" destId="{6C853B33-99A6-D442-9D83-5DE55D23909B}" srcOrd="0" destOrd="0" presId="urn:microsoft.com/office/officeart/2005/8/layout/radial1"/>
    <dgm:cxn modelId="{4F00248E-83F1-BB44-9FE0-D8A441EF9F38}" srcId="{B26B8D9E-4C56-964B-869B-43047946FE09}" destId="{45B5D467-ACFC-8F43-B442-EF479F5FD62C}" srcOrd="3" destOrd="0" parTransId="{2DB05396-9D5F-C34B-B133-947BC436BDE8}" sibTransId="{68EC9D4A-6C57-ED45-9455-A79A49483FB7}"/>
    <dgm:cxn modelId="{3F64B1C6-39E7-4CC6-A0C1-9CFD6EAD9639}" type="presOf" srcId="{B26B8D9E-4C56-964B-869B-43047946FE09}" destId="{C27FFDC5-D4D9-524A-8319-E48FB8E6D534}" srcOrd="0" destOrd="0" presId="urn:microsoft.com/office/officeart/2005/8/layout/radial1"/>
    <dgm:cxn modelId="{B8B3E0D6-A185-C34C-84FD-525A8A3F1F2F}" srcId="{B26B8D9E-4C56-964B-869B-43047946FE09}" destId="{1F2DEDE9-A004-2347-A520-7C4F71C90A14}" srcOrd="1" destOrd="0" parTransId="{31998F16-6E10-6E4A-A396-4DD8F45D74E1}" sibTransId="{30D26A90-E066-6C48-A0B6-138B99117D8E}"/>
    <dgm:cxn modelId="{80A763A0-4B40-4C24-B6DC-A41BEE27BBCA}" type="presParOf" srcId="{6B5F4F62-321E-C743-980A-AADD1EA0B539}" destId="{C27FFDC5-D4D9-524A-8319-E48FB8E6D534}" srcOrd="0" destOrd="0" presId="urn:microsoft.com/office/officeart/2005/8/layout/radial1"/>
    <dgm:cxn modelId="{9EE40F4A-06BC-442B-9091-C837987297B2}" type="presParOf" srcId="{6B5F4F62-321E-C743-980A-AADD1EA0B539}" destId="{4F0ED1FA-4D1A-4B45-9774-F8DC45F35CEC}" srcOrd="1" destOrd="0" presId="urn:microsoft.com/office/officeart/2005/8/layout/radial1"/>
    <dgm:cxn modelId="{8508CBDF-002E-40DC-BF18-02FEE928B488}" type="presParOf" srcId="{4F0ED1FA-4D1A-4B45-9774-F8DC45F35CEC}" destId="{977DB795-5D89-3649-9291-8E6D0E69BE86}" srcOrd="0" destOrd="0" presId="urn:microsoft.com/office/officeart/2005/8/layout/radial1"/>
    <dgm:cxn modelId="{182179FC-5134-48BB-B1C6-F7666A747B18}" type="presParOf" srcId="{6B5F4F62-321E-C743-980A-AADD1EA0B539}" destId="{7F1CBA18-19AE-B542-B5BD-596E68FDEAD9}" srcOrd="2" destOrd="0" presId="urn:microsoft.com/office/officeart/2005/8/layout/radial1"/>
    <dgm:cxn modelId="{586E09AB-C91D-4CAE-9A05-5097A3279FA1}" type="presParOf" srcId="{6B5F4F62-321E-C743-980A-AADD1EA0B539}" destId="{5B3143FD-C64B-F242-863F-2496594D4BDB}" srcOrd="3" destOrd="0" presId="urn:microsoft.com/office/officeart/2005/8/layout/radial1"/>
    <dgm:cxn modelId="{50FBA9B8-AA69-4B46-88AD-B85FD39ACADD}" type="presParOf" srcId="{5B3143FD-C64B-F242-863F-2496594D4BDB}" destId="{C0E9CD01-CACE-A944-B24B-F46D26319302}" srcOrd="0" destOrd="0" presId="urn:microsoft.com/office/officeart/2005/8/layout/radial1"/>
    <dgm:cxn modelId="{2680AC4B-96C4-4D49-A74B-E8163BAB6646}" type="presParOf" srcId="{6B5F4F62-321E-C743-980A-AADD1EA0B539}" destId="{51F4A0A4-B0BB-B844-83AE-B5DB24CC4B03}" srcOrd="4" destOrd="0" presId="urn:microsoft.com/office/officeart/2005/8/layout/radial1"/>
    <dgm:cxn modelId="{40C7A65C-3F4F-4AED-9D7F-3089980D2D7E}" type="presParOf" srcId="{6B5F4F62-321E-C743-980A-AADD1EA0B539}" destId="{A52A6065-524E-3E4B-AD49-D88DE13A5AAC}" srcOrd="5" destOrd="0" presId="urn:microsoft.com/office/officeart/2005/8/layout/radial1"/>
    <dgm:cxn modelId="{4EF90863-2D05-4954-95CB-9CB2E053A5FE}" type="presParOf" srcId="{A52A6065-524E-3E4B-AD49-D88DE13A5AAC}" destId="{602D25D3-5877-A04C-8981-572491AAC798}" srcOrd="0" destOrd="0" presId="urn:microsoft.com/office/officeart/2005/8/layout/radial1"/>
    <dgm:cxn modelId="{E1C71892-89E6-465E-9C60-844A22A6E23D}" type="presParOf" srcId="{6B5F4F62-321E-C743-980A-AADD1EA0B539}" destId="{6C853B33-99A6-D442-9D83-5DE55D23909B}" srcOrd="6" destOrd="0" presId="urn:microsoft.com/office/officeart/2005/8/layout/radial1"/>
    <dgm:cxn modelId="{88A9E632-C7FF-4D2C-8084-365C368C6A35}" type="presParOf" srcId="{6B5F4F62-321E-C743-980A-AADD1EA0B539}" destId="{716734FC-7136-F843-9959-25E7C5E9BE68}" srcOrd="7" destOrd="0" presId="urn:microsoft.com/office/officeart/2005/8/layout/radial1"/>
    <dgm:cxn modelId="{04627CBF-6F00-4154-9070-9CFBA91C032F}" type="presParOf" srcId="{716734FC-7136-F843-9959-25E7C5E9BE68}" destId="{9B8DA973-066F-AC4F-847F-DF745FD18614}" srcOrd="0" destOrd="0" presId="urn:microsoft.com/office/officeart/2005/8/layout/radial1"/>
    <dgm:cxn modelId="{DACB43C9-C916-40C7-8601-61BE89C8B598}" type="presParOf" srcId="{6B5F4F62-321E-C743-980A-AADD1EA0B539}" destId="{CB7BEBE1-66C2-514C-8628-54BED67AB4FD}"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7FFDC5-D4D9-524A-8319-E48FB8E6D534}">
      <dsp:nvSpPr>
        <dsp:cNvPr id="0" name=""/>
        <dsp:cNvSpPr/>
      </dsp:nvSpPr>
      <dsp:spPr>
        <a:xfrm>
          <a:off x="5068247" y="781398"/>
          <a:ext cx="906337" cy="906337"/>
        </a:xfrm>
        <a:prstGeom prst="ellipse">
          <a:avLst/>
        </a:prstGeom>
        <a:solidFill>
          <a:schemeClr val="bg1"/>
        </a:soli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endParaRPr lang="en-US" sz="4200" kern="1200" dirty="0"/>
        </a:p>
      </dsp:txBody>
      <dsp:txXfrm>
        <a:off x="5200977" y="914128"/>
        <a:ext cx="640877" cy="640877"/>
      </dsp:txXfrm>
    </dsp:sp>
    <dsp:sp modelId="{4F0ED1FA-4D1A-4B45-9774-F8DC45F35CEC}">
      <dsp:nvSpPr>
        <dsp:cNvPr id="0" name=""/>
        <dsp:cNvSpPr/>
      </dsp:nvSpPr>
      <dsp:spPr>
        <a:xfrm rot="12303877">
          <a:off x="4216945" y="831541"/>
          <a:ext cx="938149" cy="24653"/>
        </a:xfrm>
        <a:custGeom>
          <a:avLst/>
          <a:gdLst/>
          <a:ahLst/>
          <a:cxnLst/>
          <a:rect l="0" t="0" r="0" b="0"/>
          <a:pathLst>
            <a:path>
              <a:moveTo>
                <a:pt x="0" y="12326"/>
              </a:moveTo>
              <a:lnTo>
                <a:pt x="938149" y="12326"/>
              </a:lnTo>
            </a:path>
          </a:pathLst>
        </a:custGeom>
        <a:noFill/>
        <a:ln w="9525" cap="flat" cmpd="sng" algn="ctr">
          <a:no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4662565" y="820414"/>
        <a:ext cx="46907" cy="46907"/>
      </dsp:txXfrm>
    </dsp:sp>
    <dsp:sp modelId="{7F1CBA18-19AE-B542-B5BD-596E68FDEAD9}">
      <dsp:nvSpPr>
        <dsp:cNvPr id="0" name=""/>
        <dsp:cNvSpPr/>
      </dsp:nvSpPr>
      <dsp:spPr>
        <a:xfrm>
          <a:off x="3397454" y="0"/>
          <a:ext cx="906337" cy="906337"/>
        </a:xfrm>
        <a:prstGeom prst="ellipse">
          <a:avLst/>
        </a:prstGeom>
        <a:solidFill>
          <a:srgbClr val="FFFF00"/>
        </a:solidFill>
        <a:ln>
          <a:solidFill>
            <a:srgbClr val="FAAD30"/>
          </a:solidFill>
        </a:ln>
        <a:effectLst>
          <a:outerShdw blurRad="50800" dist="38100" dir="8100000" algn="tr"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endParaRPr lang="en-US" sz="4200" kern="1200" dirty="0"/>
        </a:p>
      </dsp:txBody>
      <dsp:txXfrm>
        <a:off x="3530184" y="132730"/>
        <a:ext cx="640877" cy="640877"/>
      </dsp:txXfrm>
    </dsp:sp>
    <dsp:sp modelId="{5B3143FD-C64B-F242-863F-2496594D4BDB}">
      <dsp:nvSpPr>
        <dsp:cNvPr id="0" name=""/>
        <dsp:cNvSpPr/>
      </dsp:nvSpPr>
      <dsp:spPr>
        <a:xfrm rot="8197514">
          <a:off x="3989893" y="2011539"/>
          <a:ext cx="1392252" cy="24653"/>
        </a:xfrm>
        <a:custGeom>
          <a:avLst/>
          <a:gdLst/>
          <a:ahLst/>
          <a:cxnLst/>
          <a:rect l="0" t="0" r="0" b="0"/>
          <a:pathLst>
            <a:path>
              <a:moveTo>
                <a:pt x="0" y="12326"/>
              </a:moveTo>
              <a:lnTo>
                <a:pt x="1392252" y="12326"/>
              </a:lnTo>
            </a:path>
          </a:pathLst>
        </a:custGeom>
        <a:noFill/>
        <a:ln w="9525" cap="flat" cmpd="sng" algn="ctr">
          <a:no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4651213" y="1989060"/>
        <a:ext cx="69612" cy="69612"/>
      </dsp:txXfrm>
    </dsp:sp>
    <dsp:sp modelId="{51F4A0A4-B0BB-B844-83AE-B5DB24CC4B03}">
      <dsp:nvSpPr>
        <dsp:cNvPr id="0" name=""/>
        <dsp:cNvSpPr/>
      </dsp:nvSpPr>
      <dsp:spPr>
        <a:xfrm>
          <a:off x="3397454" y="2359996"/>
          <a:ext cx="906337" cy="906337"/>
        </a:xfrm>
        <a:prstGeom prst="ellipse">
          <a:avLst/>
        </a:prstGeom>
        <a:solidFill>
          <a:srgbClr val="FF0000"/>
        </a:soli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endParaRPr lang="en-US" sz="4200" kern="1200" dirty="0"/>
        </a:p>
      </dsp:txBody>
      <dsp:txXfrm>
        <a:off x="3530184" y="2492726"/>
        <a:ext cx="640877" cy="640877"/>
      </dsp:txXfrm>
    </dsp:sp>
    <dsp:sp modelId="{A52A6065-524E-3E4B-AD49-D88DE13A5AAC}">
      <dsp:nvSpPr>
        <dsp:cNvPr id="0" name=""/>
        <dsp:cNvSpPr/>
      </dsp:nvSpPr>
      <dsp:spPr>
        <a:xfrm rot="9735886">
          <a:off x="915524" y="2011539"/>
          <a:ext cx="4275866" cy="24653"/>
        </a:xfrm>
        <a:custGeom>
          <a:avLst/>
          <a:gdLst/>
          <a:ahLst/>
          <a:cxnLst/>
          <a:rect l="0" t="0" r="0" b="0"/>
          <a:pathLst>
            <a:path>
              <a:moveTo>
                <a:pt x="0" y="12326"/>
              </a:moveTo>
              <a:lnTo>
                <a:pt x="4275866" y="12326"/>
              </a:lnTo>
            </a:path>
          </a:pathLst>
        </a:custGeom>
        <a:noFill/>
        <a:ln w="9525" cap="flat" cmpd="sng" algn="ctr">
          <a:no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66750">
            <a:lnSpc>
              <a:spcPct val="90000"/>
            </a:lnSpc>
            <a:spcBef>
              <a:spcPct val="0"/>
            </a:spcBef>
            <a:spcAft>
              <a:spcPct val="35000"/>
            </a:spcAft>
          </a:pPr>
          <a:endParaRPr lang="en-US" sz="1500" kern="1200" dirty="0"/>
        </a:p>
      </dsp:txBody>
      <dsp:txXfrm rot="10800000">
        <a:off x="2946560" y="1916969"/>
        <a:ext cx="213793" cy="213793"/>
      </dsp:txXfrm>
    </dsp:sp>
    <dsp:sp modelId="{6C853B33-99A6-D442-9D83-5DE55D23909B}">
      <dsp:nvSpPr>
        <dsp:cNvPr id="0" name=""/>
        <dsp:cNvSpPr/>
      </dsp:nvSpPr>
      <dsp:spPr>
        <a:xfrm>
          <a:off x="132330" y="2359996"/>
          <a:ext cx="906337" cy="906337"/>
        </a:xfrm>
        <a:prstGeom prst="ellipse">
          <a:avLst/>
        </a:prstGeom>
        <a:solidFill>
          <a:srgbClr val="FF6600"/>
        </a:soli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endParaRPr lang="en-US" sz="4200" kern="1200" dirty="0"/>
        </a:p>
      </dsp:txBody>
      <dsp:txXfrm>
        <a:off x="265060" y="2492726"/>
        <a:ext cx="640877" cy="640877"/>
      </dsp:txXfrm>
    </dsp:sp>
    <dsp:sp modelId="{716734FC-7136-F843-9959-25E7C5E9BE68}">
      <dsp:nvSpPr>
        <dsp:cNvPr id="0" name=""/>
        <dsp:cNvSpPr/>
      </dsp:nvSpPr>
      <dsp:spPr>
        <a:xfrm rot="11339746">
          <a:off x="1007933" y="831541"/>
          <a:ext cx="4091047" cy="24653"/>
        </a:xfrm>
        <a:custGeom>
          <a:avLst/>
          <a:gdLst/>
          <a:ahLst/>
          <a:cxnLst/>
          <a:rect l="0" t="0" r="0" b="0"/>
          <a:pathLst>
            <a:path>
              <a:moveTo>
                <a:pt x="0" y="12326"/>
              </a:moveTo>
              <a:lnTo>
                <a:pt x="4091047" y="12326"/>
              </a:lnTo>
            </a:path>
          </a:pathLst>
        </a:custGeom>
        <a:noFill/>
        <a:ln w="9525" cap="flat" cmpd="sng" algn="ctr">
          <a:no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kern="1200" dirty="0"/>
        </a:p>
      </dsp:txBody>
      <dsp:txXfrm rot="10800000">
        <a:off x="2951181" y="741592"/>
        <a:ext cx="204552" cy="204552"/>
      </dsp:txXfrm>
    </dsp:sp>
    <dsp:sp modelId="{CB7BEBE1-66C2-514C-8628-54BED67AB4FD}">
      <dsp:nvSpPr>
        <dsp:cNvPr id="0" name=""/>
        <dsp:cNvSpPr/>
      </dsp:nvSpPr>
      <dsp:spPr>
        <a:xfrm>
          <a:off x="132330" y="0"/>
          <a:ext cx="906337" cy="906337"/>
        </a:xfrm>
        <a:prstGeom prst="ellipse">
          <a:avLst/>
        </a:prstGeom>
        <a:solidFill>
          <a:srgbClr val="008000"/>
        </a:solidFill>
        <a:ln w="9525" cap="flat" cmpd="sng" algn="ctr">
          <a:solidFill>
            <a:schemeClr val="accent3">
              <a:shade val="95000"/>
              <a:satMod val="105000"/>
            </a:schemeClr>
          </a:solidFill>
          <a:prstDash val="solid"/>
        </a:ln>
        <a:effectLst>
          <a:outerShdw blurRad="50800" dist="38100" dir="2700000" algn="tl" rotWithShape="0">
            <a:prstClr val="black">
              <a:alpha val="40000"/>
            </a:prst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endParaRPr lang="en-US" sz="4200" kern="1200" dirty="0"/>
        </a:p>
      </dsp:txBody>
      <dsp:txXfrm>
        <a:off x="265060" y="132730"/>
        <a:ext cx="640877" cy="6408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7FFDC5-D4D9-524A-8319-E48FB8E6D534}">
      <dsp:nvSpPr>
        <dsp:cNvPr id="0" name=""/>
        <dsp:cNvSpPr/>
      </dsp:nvSpPr>
      <dsp:spPr>
        <a:xfrm>
          <a:off x="4456962" y="928262"/>
          <a:ext cx="1061355" cy="1061355"/>
        </a:xfrm>
        <a:prstGeom prst="ellipse">
          <a:avLst/>
        </a:prstGeom>
        <a:solidFill>
          <a:schemeClr val="bg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115" tIns="31115" rIns="31115" bIns="31115" numCol="1" spcCol="1270" anchor="ctr" anchorCtr="0">
          <a:noAutofit/>
        </a:bodyPr>
        <a:lstStyle/>
        <a:p>
          <a:pPr lvl="0" algn="ctr" defTabSz="2178050">
            <a:lnSpc>
              <a:spcPct val="90000"/>
            </a:lnSpc>
            <a:spcBef>
              <a:spcPct val="0"/>
            </a:spcBef>
            <a:spcAft>
              <a:spcPct val="35000"/>
            </a:spcAft>
          </a:pPr>
          <a:endParaRPr lang="en-US" sz="4900" kern="1200" dirty="0"/>
        </a:p>
      </dsp:txBody>
      <dsp:txXfrm>
        <a:off x="4612394" y="1083694"/>
        <a:ext cx="750491" cy="750491"/>
      </dsp:txXfrm>
    </dsp:sp>
    <dsp:sp modelId="{4F0ED1FA-4D1A-4B45-9774-F8DC45F35CEC}">
      <dsp:nvSpPr>
        <dsp:cNvPr id="0" name=""/>
        <dsp:cNvSpPr/>
      </dsp:nvSpPr>
      <dsp:spPr>
        <a:xfrm rot="12594625">
          <a:off x="3802793" y="983394"/>
          <a:ext cx="776568" cy="34619"/>
        </a:xfrm>
        <a:custGeom>
          <a:avLst/>
          <a:gdLst/>
          <a:ahLst/>
          <a:cxnLst/>
          <a:rect l="0" t="0" r="0" b="0"/>
          <a:pathLst>
            <a:path>
              <a:moveTo>
                <a:pt x="0" y="17309"/>
              </a:moveTo>
              <a:lnTo>
                <a:pt x="776568" y="17309"/>
              </a:lnTo>
            </a:path>
          </a:pathLst>
        </a:custGeom>
        <a:noFill/>
        <a:ln w="9525" cap="flat" cmpd="sng" algn="ctr">
          <a:no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4171663" y="981289"/>
        <a:ext cx="38828" cy="38828"/>
      </dsp:txXfrm>
    </dsp:sp>
    <dsp:sp modelId="{7F1CBA18-19AE-B542-B5BD-596E68FDEAD9}">
      <dsp:nvSpPr>
        <dsp:cNvPr id="0" name=""/>
        <dsp:cNvSpPr/>
      </dsp:nvSpPr>
      <dsp:spPr>
        <a:xfrm>
          <a:off x="2863837" y="11789"/>
          <a:ext cx="1061355" cy="1061355"/>
        </a:xfrm>
        <a:prstGeom prst="ellipse">
          <a:avLst/>
        </a:prstGeom>
        <a:solidFill>
          <a:srgbClr val="FFFF00"/>
        </a:solidFill>
        <a:ln>
          <a:solidFill>
            <a:srgbClr val="FAAD30"/>
          </a:solidFill>
        </a:ln>
        <a:effectLst>
          <a:outerShdw blurRad="50800" dist="38100" dir="8100000" algn="tr"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115" tIns="31115" rIns="31115" bIns="31115" numCol="1" spcCol="1270" anchor="ctr" anchorCtr="0">
          <a:noAutofit/>
        </a:bodyPr>
        <a:lstStyle/>
        <a:p>
          <a:pPr lvl="0" algn="ctr" defTabSz="2178050">
            <a:lnSpc>
              <a:spcPct val="90000"/>
            </a:lnSpc>
            <a:spcBef>
              <a:spcPct val="0"/>
            </a:spcBef>
            <a:spcAft>
              <a:spcPct val="35000"/>
            </a:spcAft>
          </a:pPr>
          <a:endParaRPr lang="en-US" sz="4900" kern="1200" dirty="0"/>
        </a:p>
      </dsp:txBody>
      <dsp:txXfrm>
        <a:off x="3019269" y="167221"/>
        <a:ext cx="750491" cy="750491"/>
      </dsp:txXfrm>
    </dsp:sp>
    <dsp:sp modelId="{5B3143FD-C64B-F242-863F-2496594D4BDB}">
      <dsp:nvSpPr>
        <dsp:cNvPr id="0" name=""/>
        <dsp:cNvSpPr/>
      </dsp:nvSpPr>
      <dsp:spPr>
        <a:xfrm rot="7842976">
          <a:off x="3500621" y="2367187"/>
          <a:ext cx="1380911" cy="34619"/>
        </a:xfrm>
        <a:custGeom>
          <a:avLst/>
          <a:gdLst/>
          <a:ahLst/>
          <a:cxnLst/>
          <a:rect l="0" t="0" r="0" b="0"/>
          <a:pathLst>
            <a:path>
              <a:moveTo>
                <a:pt x="0" y="17309"/>
              </a:moveTo>
              <a:lnTo>
                <a:pt x="1380911" y="17309"/>
              </a:lnTo>
            </a:path>
          </a:pathLst>
        </a:custGeom>
        <a:noFill/>
        <a:ln w="9525" cap="flat" cmpd="sng" algn="ctr">
          <a:no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4156554" y="2349974"/>
        <a:ext cx="69045" cy="69045"/>
      </dsp:txXfrm>
    </dsp:sp>
    <dsp:sp modelId="{51F4A0A4-B0BB-B844-83AE-B5DB24CC4B03}">
      <dsp:nvSpPr>
        <dsp:cNvPr id="0" name=""/>
        <dsp:cNvSpPr/>
      </dsp:nvSpPr>
      <dsp:spPr>
        <a:xfrm>
          <a:off x="2863837" y="2779377"/>
          <a:ext cx="1061355" cy="1061355"/>
        </a:xfrm>
        <a:prstGeom prst="ellipse">
          <a:avLst/>
        </a:prstGeom>
        <a:solidFill>
          <a:srgbClr val="FF0000"/>
        </a:soli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31115" tIns="31115" rIns="31115" bIns="31115" numCol="1" spcCol="1270" anchor="ctr" anchorCtr="0">
          <a:noAutofit/>
        </a:bodyPr>
        <a:lstStyle/>
        <a:p>
          <a:pPr lvl="0" algn="ctr" defTabSz="2178050">
            <a:lnSpc>
              <a:spcPct val="90000"/>
            </a:lnSpc>
            <a:spcBef>
              <a:spcPct val="0"/>
            </a:spcBef>
            <a:spcAft>
              <a:spcPct val="35000"/>
            </a:spcAft>
          </a:pPr>
          <a:endParaRPr lang="en-US" sz="4900" kern="1200" dirty="0"/>
        </a:p>
      </dsp:txBody>
      <dsp:txXfrm>
        <a:off x="3019269" y="2934809"/>
        <a:ext cx="750491" cy="750491"/>
      </dsp:txXfrm>
    </dsp:sp>
    <dsp:sp modelId="{A52A6065-524E-3E4B-AD49-D88DE13A5AAC}">
      <dsp:nvSpPr>
        <dsp:cNvPr id="0" name=""/>
        <dsp:cNvSpPr/>
      </dsp:nvSpPr>
      <dsp:spPr>
        <a:xfrm rot="9446712">
          <a:off x="876789" y="2367195"/>
          <a:ext cx="3764739" cy="34619"/>
        </a:xfrm>
        <a:custGeom>
          <a:avLst/>
          <a:gdLst/>
          <a:ahLst/>
          <a:cxnLst/>
          <a:rect l="0" t="0" r="0" b="0"/>
          <a:pathLst>
            <a:path>
              <a:moveTo>
                <a:pt x="0" y="17309"/>
              </a:moveTo>
              <a:lnTo>
                <a:pt x="3764739" y="17309"/>
              </a:lnTo>
            </a:path>
          </a:pathLst>
        </a:custGeom>
        <a:noFill/>
        <a:ln w="9525" cap="flat" cmpd="sng" algn="ctr">
          <a:no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77850">
            <a:lnSpc>
              <a:spcPct val="90000"/>
            </a:lnSpc>
            <a:spcBef>
              <a:spcPct val="0"/>
            </a:spcBef>
            <a:spcAft>
              <a:spcPct val="35000"/>
            </a:spcAft>
          </a:pPr>
          <a:endParaRPr lang="en-US" sz="1300" kern="1200" dirty="0"/>
        </a:p>
      </dsp:txBody>
      <dsp:txXfrm rot="10800000">
        <a:off x="2665040" y="2290387"/>
        <a:ext cx="188236" cy="188236"/>
      </dsp:txXfrm>
    </dsp:sp>
    <dsp:sp modelId="{6C853B33-99A6-D442-9D83-5DE55D23909B}">
      <dsp:nvSpPr>
        <dsp:cNvPr id="0" name=""/>
        <dsp:cNvSpPr/>
      </dsp:nvSpPr>
      <dsp:spPr>
        <a:xfrm>
          <a:off x="0" y="2779393"/>
          <a:ext cx="1061355" cy="1061355"/>
        </a:xfrm>
        <a:prstGeom prst="ellipse">
          <a:avLst/>
        </a:prstGeom>
        <a:solidFill>
          <a:srgbClr val="FF6600"/>
        </a:soli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31115" tIns="31115" rIns="31115" bIns="31115" numCol="1" spcCol="1270" anchor="ctr" anchorCtr="0">
          <a:noAutofit/>
        </a:bodyPr>
        <a:lstStyle/>
        <a:p>
          <a:pPr lvl="0" algn="ctr" defTabSz="2178050">
            <a:lnSpc>
              <a:spcPct val="90000"/>
            </a:lnSpc>
            <a:spcBef>
              <a:spcPct val="0"/>
            </a:spcBef>
            <a:spcAft>
              <a:spcPct val="35000"/>
            </a:spcAft>
          </a:pPr>
          <a:endParaRPr lang="en-US" sz="4900" kern="1200" dirty="0"/>
        </a:p>
      </dsp:txBody>
      <dsp:txXfrm>
        <a:off x="155432" y="2934825"/>
        <a:ext cx="750491" cy="750491"/>
      </dsp:txXfrm>
    </dsp:sp>
    <dsp:sp modelId="{716734FC-7136-F843-9959-25E7C5E9BE68}">
      <dsp:nvSpPr>
        <dsp:cNvPr id="0" name=""/>
        <dsp:cNvSpPr/>
      </dsp:nvSpPr>
      <dsp:spPr>
        <a:xfrm rot="11497188">
          <a:off x="1014729" y="983386"/>
          <a:ext cx="3488859" cy="34619"/>
        </a:xfrm>
        <a:custGeom>
          <a:avLst/>
          <a:gdLst/>
          <a:ahLst/>
          <a:cxnLst/>
          <a:rect l="0" t="0" r="0" b="0"/>
          <a:pathLst>
            <a:path>
              <a:moveTo>
                <a:pt x="0" y="17309"/>
              </a:moveTo>
              <a:lnTo>
                <a:pt x="3488859" y="17309"/>
              </a:lnTo>
            </a:path>
          </a:pathLst>
        </a:custGeom>
        <a:noFill/>
        <a:ln w="9525" cap="flat" cmpd="sng" algn="ctr">
          <a:no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dirty="0"/>
        </a:p>
      </dsp:txBody>
      <dsp:txXfrm rot="10800000">
        <a:off x="2671937" y="913474"/>
        <a:ext cx="174442" cy="174442"/>
      </dsp:txXfrm>
    </dsp:sp>
    <dsp:sp modelId="{CB7BEBE1-66C2-514C-8628-54BED67AB4FD}">
      <dsp:nvSpPr>
        <dsp:cNvPr id="0" name=""/>
        <dsp:cNvSpPr/>
      </dsp:nvSpPr>
      <dsp:spPr>
        <a:xfrm>
          <a:off x="0" y="11774"/>
          <a:ext cx="1061355" cy="1061355"/>
        </a:xfrm>
        <a:prstGeom prst="ellipse">
          <a:avLst/>
        </a:prstGeom>
        <a:solidFill>
          <a:srgbClr val="008000"/>
        </a:solidFill>
        <a:ln w="9525" cap="flat" cmpd="sng" algn="ctr">
          <a:solidFill>
            <a:schemeClr val="accent3">
              <a:shade val="95000"/>
              <a:satMod val="105000"/>
            </a:schemeClr>
          </a:solidFill>
          <a:prstDash val="solid"/>
        </a:ln>
        <a:effectLst>
          <a:outerShdw blurRad="50800" dist="38100" dir="2700000" algn="tl" rotWithShape="0">
            <a:prstClr val="black">
              <a:alpha val="40000"/>
            </a:prst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31115" tIns="31115" rIns="31115" bIns="31115" numCol="1" spcCol="1270" anchor="ctr" anchorCtr="0">
          <a:noAutofit/>
        </a:bodyPr>
        <a:lstStyle/>
        <a:p>
          <a:pPr lvl="0" algn="ctr" defTabSz="2178050">
            <a:lnSpc>
              <a:spcPct val="90000"/>
            </a:lnSpc>
            <a:spcBef>
              <a:spcPct val="0"/>
            </a:spcBef>
            <a:spcAft>
              <a:spcPct val="35000"/>
            </a:spcAft>
          </a:pPr>
          <a:endParaRPr lang="en-US" sz="4900" kern="1200" dirty="0"/>
        </a:p>
      </dsp:txBody>
      <dsp:txXfrm>
        <a:off x="155432" y="167206"/>
        <a:ext cx="750491" cy="7504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7FFDC5-D4D9-524A-8319-E48FB8E6D534}">
      <dsp:nvSpPr>
        <dsp:cNvPr id="0" name=""/>
        <dsp:cNvSpPr/>
      </dsp:nvSpPr>
      <dsp:spPr>
        <a:xfrm>
          <a:off x="4318644" y="895430"/>
          <a:ext cx="1038462" cy="1038462"/>
        </a:xfrm>
        <a:prstGeom prst="ellipse">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endParaRPr lang="en-US" sz="4800" kern="1200" dirty="0"/>
        </a:p>
      </dsp:txBody>
      <dsp:txXfrm>
        <a:off x="4470723" y="1047509"/>
        <a:ext cx="734304" cy="734304"/>
      </dsp:txXfrm>
    </dsp:sp>
    <dsp:sp modelId="{4F0ED1FA-4D1A-4B45-9774-F8DC45F35CEC}">
      <dsp:nvSpPr>
        <dsp:cNvPr id="0" name=""/>
        <dsp:cNvSpPr/>
      </dsp:nvSpPr>
      <dsp:spPr>
        <a:xfrm rot="12612045">
          <a:off x="3697843" y="949500"/>
          <a:ext cx="741606" cy="34892"/>
        </a:xfrm>
        <a:custGeom>
          <a:avLst/>
          <a:gdLst/>
          <a:ahLst/>
          <a:cxnLst/>
          <a:rect l="0" t="0" r="0" b="0"/>
          <a:pathLst>
            <a:path>
              <a:moveTo>
                <a:pt x="0" y="17446"/>
              </a:moveTo>
              <a:lnTo>
                <a:pt x="741606" y="17446"/>
              </a:lnTo>
            </a:path>
          </a:pathLst>
        </a:custGeom>
        <a:noFill/>
        <a:ln w="9525" cap="flat" cmpd="sng" algn="ctr">
          <a:no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4050106" y="948406"/>
        <a:ext cx="37080" cy="37080"/>
      </dsp:txXfrm>
    </dsp:sp>
    <dsp:sp modelId="{7F1CBA18-19AE-B542-B5BD-596E68FDEAD9}">
      <dsp:nvSpPr>
        <dsp:cNvPr id="0" name=""/>
        <dsp:cNvSpPr/>
      </dsp:nvSpPr>
      <dsp:spPr>
        <a:xfrm>
          <a:off x="2780187" y="0"/>
          <a:ext cx="1038462" cy="1038462"/>
        </a:xfrm>
        <a:prstGeom prst="ellipse">
          <a:avLst/>
        </a:prstGeom>
        <a:solidFill>
          <a:srgbClr val="FFFF00"/>
        </a:solidFill>
        <a:ln>
          <a:solidFill>
            <a:srgbClr val="FAAD30"/>
          </a:solidFill>
        </a:ln>
        <a:effectLst>
          <a:outerShdw blurRad="50800" dist="38100" dir="8100000" algn="tr"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endParaRPr lang="en-US" sz="4800" kern="1200" dirty="0"/>
        </a:p>
      </dsp:txBody>
      <dsp:txXfrm>
        <a:off x="2932266" y="152079"/>
        <a:ext cx="734304" cy="734304"/>
      </dsp:txXfrm>
    </dsp:sp>
    <dsp:sp modelId="{5B3143FD-C64B-F242-863F-2496594D4BDB}">
      <dsp:nvSpPr>
        <dsp:cNvPr id="0" name=""/>
        <dsp:cNvSpPr/>
      </dsp:nvSpPr>
      <dsp:spPr>
        <a:xfrm rot="7822992">
          <a:off x="3400607" y="2301592"/>
          <a:ext cx="1336078" cy="34892"/>
        </a:xfrm>
        <a:custGeom>
          <a:avLst/>
          <a:gdLst/>
          <a:ahLst/>
          <a:cxnLst/>
          <a:rect l="0" t="0" r="0" b="0"/>
          <a:pathLst>
            <a:path>
              <a:moveTo>
                <a:pt x="0" y="17446"/>
              </a:moveTo>
              <a:lnTo>
                <a:pt x="1336078" y="17446"/>
              </a:lnTo>
            </a:path>
          </a:pathLst>
        </a:custGeom>
        <a:noFill/>
        <a:ln w="9525" cap="flat" cmpd="sng" algn="ctr">
          <a:no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4035245" y="2285637"/>
        <a:ext cx="66803" cy="66803"/>
      </dsp:txXfrm>
    </dsp:sp>
    <dsp:sp modelId="{51F4A0A4-B0BB-B844-83AE-B5DB24CC4B03}">
      <dsp:nvSpPr>
        <dsp:cNvPr id="0" name=""/>
        <dsp:cNvSpPr/>
      </dsp:nvSpPr>
      <dsp:spPr>
        <a:xfrm>
          <a:off x="2780187" y="2704185"/>
          <a:ext cx="1038462" cy="1038462"/>
        </a:xfrm>
        <a:prstGeom prst="ellipse">
          <a:avLst/>
        </a:prstGeom>
        <a:solidFill>
          <a:srgbClr val="FF0000"/>
        </a:soli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endParaRPr lang="en-US" sz="4800" kern="1200" dirty="0"/>
        </a:p>
      </dsp:txBody>
      <dsp:txXfrm>
        <a:off x="2932266" y="2856264"/>
        <a:ext cx="734304" cy="734304"/>
      </dsp:txXfrm>
    </dsp:sp>
    <dsp:sp modelId="{A52A6065-524E-3E4B-AD49-D88DE13A5AAC}">
      <dsp:nvSpPr>
        <dsp:cNvPr id="0" name=""/>
        <dsp:cNvSpPr/>
      </dsp:nvSpPr>
      <dsp:spPr>
        <a:xfrm rot="9436492">
          <a:off x="856722" y="2301592"/>
          <a:ext cx="3643661" cy="34892"/>
        </a:xfrm>
        <a:custGeom>
          <a:avLst/>
          <a:gdLst/>
          <a:ahLst/>
          <a:cxnLst/>
          <a:rect l="0" t="0" r="0" b="0"/>
          <a:pathLst>
            <a:path>
              <a:moveTo>
                <a:pt x="0" y="17446"/>
              </a:moveTo>
              <a:lnTo>
                <a:pt x="3643661" y="17446"/>
              </a:lnTo>
            </a:path>
          </a:pathLst>
        </a:custGeom>
        <a:noFill/>
        <a:ln w="9525" cap="flat" cmpd="sng" algn="ctr">
          <a:no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77850">
            <a:lnSpc>
              <a:spcPct val="90000"/>
            </a:lnSpc>
            <a:spcBef>
              <a:spcPct val="0"/>
            </a:spcBef>
            <a:spcAft>
              <a:spcPct val="35000"/>
            </a:spcAft>
          </a:pPr>
          <a:endParaRPr lang="en-US" sz="1300" kern="1200" dirty="0"/>
        </a:p>
      </dsp:txBody>
      <dsp:txXfrm rot="10800000">
        <a:off x="2587461" y="2227947"/>
        <a:ext cx="182183" cy="182183"/>
      </dsp:txXfrm>
    </dsp:sp>
    <dsp:sp modelId="{6C853B33-99A6-D442-9D83-5DE55D23909B}">
      <dsp:nvSpPr>
        <dsp:cNvPr id="0" name=""/>
        <dsp:cNvSpPr/>
      </dsp:nvSpPr>
      <dsp:spPr>
        <a:xfrm>
          <a:off x="0" y="2704185"/>
          <a:ext cx="1038462" cy="1038462"/>
        </a:xfrm>
        <a:prstGeom prst="ellipse">
          <a:avLst/>
        </a:prstGeom>
        <a:solidFill>
          <a:srgbClr val="FF6600"/>
        </a:soli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endParaRPr lang="en-US" sz="4800" kern="1200" dirty="0"/>
        </a:p>
      </dsp:txBody>
      <dsp:txXfrm>
        <a:off x="152079" y="2856264"/>
        <a:ext cx="734304" cy="734304"/>
      </dsp:txXfrm>
    </dsp:sp>
    <dsp:sp modelId="{716734FC-7136-F843-9959-25E7C5E9BE68}">
      <dsp:nvSpPr>
        <dsp:cNvPr id="0" name=""/>
        <dsp:cNvSpPr/>
      </dsp:nvSpPr>
      <dsp:spPr>
        <a:xfrm rot="11502826">
          <a:off x="992536" y="949500"/>
          <a:ext cx="3372034" cy="34892"/>
        </a:xfrm>
        <a:custGeom>
          <a:avLst/>
          <a:gdLst/>
          <a:ahLst/>
          <a:cxnLst/>
          <a:rect l="0" t="0" r="0" b="0"/>
          <a:pathLst>
            <a:path>
              <a:moveTo>
                <a:pt x="0" y="17446"/>
              </a:moveTo>
              <a:lnTo>
                <a:pt x="3372034" y="17446"/>
              </a:lnTo>
            </a:path>
          </a:pathLst>
        </a:custGeom>
        <a:noFill/>
        <a:ln w="9525" cap="flat" cmpd="sng" algn="ctr">
          <a:no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dirty="0"/>
        </a:p>
      </dsp:txBody>
      <dsp:txXfrm rot="10800000">
        <a:off x="2594252" y="882645"/>
        <a:ext cx="168601" cy="168601"/>
      </dsp:txXfrm>
    </dsp:sp>
    <dsp:sp modelId="{CB7BEBE1-66C2-514C-8628-54BED67AB4FD}">
      <dsp:nvSpPr>
        <dsp:cNvPr id="0" name=""/>
        <dsp:cNvSpPr/>
      </dsp:nvSpPr>
      <dsp:spPr>
        <a:xfrm>
          <a:off x="0" y="0"/>
          <a:ext cx="1038462" cy="1038462"/>
        </a:xfrm>
        <a:prstGeom prst="ellipse">
          <a:avLst/>
        </a:prstGeom>
        <a:solidFill>
          <a:srgbClr val="008000"/>
        </a:solidFill>
        <a:ln w="9525" cap="flat" cmpd="sng" algn="ctr">
          <a:solidFill>
            <a:schemeClr val="accent3">
              <a:shade val="95000"/>
              <a:satMod val="105000"/>
            </a:schemeClr>
          </a:solidFill>
          <a:prstDash val="solid"/>
        </a:ln>
        <a:effectLst>
          <a:outerShdw blurRad="50800" dist="38100" dir="2700000" algn="tl" rotWithShape="0">
            <a:prstClr val="black">
              <a:alpha val="40000"/>
            </a:prst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endParaRPr lang="en-US" sz="4800" kern="1200" dirty="0"/>
        </a:p>
      </dsp:txBody>
      <dsp:txXfrm>
        <a:off x="152079" y="152079"/>
        <a:ext cx="734304" cy="7343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7FFDC5-D4D9-524A-8319-E48FB8E6D534}">
      <dsp:nvSpPr>
        <dsp:cNvPr id="0" name=""/>
        <dsp:cNvSpPr/>
      </dsp:nvSpPr>
      <dsp:spPr>
        <a:xfrm>
          <a:off x="5070131" y="843131"/>
          <a:ext cx="962164" cy="962164"/>
        </a:xfrm>
        <a:prstGeom prst="ellipse">
          <a:avLst/>
        </a:prstGeom>
        <a:solidFill>
          <a:schemeClr val="bg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endParaRPr lang="en-US" sz="4400" kern="1200" dirty="0"/>
        </a:p>
      </dsp:txBody>
      <dsp:txXfrm>
        <a:off x="5211037" y="984037"/>
        <a:ext cx="680352" cy="680352"/>
      </dsp:txXfrm>
    </dsp:sp>
    <dsp:sp modelId="{4F0ED1FA-4D1A-4B45-9774-F8DC45F35CEC}">
      <dsp:nvSpPr>
        <dsp:cNvPr id="0" name=""/>
        <dsp:cNvSpPr/>
      </dsp:nvSpPr>
      <dsp:spPr>
        <a:xfrm rot="12304387">
          <a:off x="4163078" y="895028"/>
          <a:ext cx="999477" cy="27076"/>
        </a:xfrm>
        <a:custGeom>
          <a:avLst/>
          <a:gdLst/>
          <a:ahLst/>
          <a:cxnLst/>
          <a:rect l="0" t="0" r="0" b="0"/>
          <a:pathLst>
            <a:path>
              <a:moveTo>
                <a:pt x="0" y="13538"/>
              </a:moveTo>
              <a:lnTo>
                <a:pt x="999477" y="13538"/>
              </a:lnTo>
            </a:path>
          </a:pathLst>
        </a:custGeom>
        <a:noFill/>
        <a:ln w="9525" cap="flat" cmpd="sng" algn="ctr">
          <a:no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4637830" y="883579"/>
        <a:ext cx="49973" cy="49973"/>
      </dsp:txXfrm>
    </dsp:sp>
    <dsp:sp modelId="{7F1CBA18-19AE-B542-B5BD-596E68FDEAD9}">
      <dsp:nvSpPr>
        <dsp:cNvPr id="0" name=""/>
        <dsp:cNvSpPr/>
      </dsp:nvSpPr>
      <dsp:spPr>
        <a:xfrm>
          <a:off x="3293338" y="11837"/>
          <a:ext cx="962164" cy="962164"/>
        </a:xfrm>
        <a:prstGeom prst="ellipse">
          <a:avLst/>
        </a:prstGeom>
        <a:solidFill>
          <a:srgbClr val="FFFF00"/>
        </a:solidFill>
        <a:ln>
          <a:solidFill>
            <a:srgbClr val="FAAD30"/>
          </a:solidFill>
        </a:ln>
        <a:effectLst>
          <a:outerShdw blurRad="50800" dist="38100" dir="8100000" algn="tr"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endParaRPr lang="en-US" sz="4400" kern="1200" dirty="0"/>
        </a:p>
      </dsp:txBody>
      <dsp:txXfrm>
        <a:off x="3434244" y="152743"/>
        <a:ext cx="680352" cy="680352"/>
      </dsp:txXfrm>
    </dsp:sp>
    <dsp:sp modelId="{5B3143FD-C64B-F242-863F-2496594D4BDB}">
      <dsp:nvSpPr>
        <dsp:cNvPr id="0" name=""/>
        <dsp:cNvSpPr/>
      </dsp:nvSpPr>
      <dsp:spPr>
        <a:xfrm rot="8197186">
          <a:off x="3921579" y="2150209"/>
          <a:ext cx="1482475" cy="27076"/>
        </a:xfrm>
        <a:custGeom>
          <a:avLst/>
          <a:gdLst/>
          <a:ahLst/>
          <a:cxnLst/>
          <a:rect l="0" t="0" r="0" b="0"/>
          <a:pathLst>
            <a:path>
              <a:moveTo>
                <a:pt x="0" y="13538"/>
              </a:moveTo>
              <a:lnTo>
                <a:pt x="1482475" y="13538"/>
              </a:lnTo>
            </a:path>
          </a:pathLst>
        </a:custGeom>
        <a:noFill/>
        <a:ln w="9525" cap="flat" cmpd="sng" algn="ctr">
          <a:no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4625755" y="2126686"/>
        <a:ext cx="74123" cy="74123"/>
      </dsp:txXfrm>
    </dsp:sp>
    <dsp:sp modelId="{51F4A0A4-B0BB-B844-83AE-B5DB24CC4B03}">
      <dsp:nvSpPr>
        <dsp:cNvPr id="0" name=""/>
        <dsp:cNvSpPr/>
      </dsp:nvSpPr>
      <dsp:spPr>
        <a:xfrm>
          <a:off x="3293338" y="2522199"/>
          <a:ext cx="962164" cy="962164"/>
        </a:xfrm>
        <a:prstGeom prst="ellipse">
          <a:avLst/>
        </a:prstGeom>
        <a:solidFill>
          <a:srgbClr val="FF0000"/>
        </a:soli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endParaRPr lang="en-US" sz="4400" kern="1200" dirty="0"/>
        </a:p>
      </dsp:txBody>
      <dsp:txXfrm>
        <a:off x="3434244" y="2663105"/>
        <a:ext cx="680352" cy="680352"/>
      </dsp:txXfrm>
    </dsp:sp>
    <dsp:sp modelId="{A52A6065-524E-3E4B-AD49-D88DE13A5AAC}">
      <dsp:nvSpPr>
        <dsp:cNvPr id="0" name=""/>
        <dsp:cNvSpPr/>
      </dsp:nvSpPr>
      <dsp:spPr>
        <a:xfrm rot="9700596">
          <a:off x="826764" y="2150216"/>
          <a:ext cx="4378766" cy="27076"/>
        </a:xfrm>
        <a:custGeom>
          <a:avLst/>
          <a:gdLst/>
          <a:ahLst/>
          <a:cxnLst/>
          <a:rect l="0" t="0" r="0" b="0"/>
          <a:pathLst>
            <a:path>
              <a:moveTo>
                <a:pt x="0" y="13538"/>
              </a:moveTo>
              <a:lnTo>
                <a:pt x="4378766" y="13538"/>
              </a:lnTo>
            </a:path>
          </a:pathLst>
        </a:custGeom>
        <a:noFill/>
        <a:ln w="9525" cap="flat" cmpd="sng" algn="ctr">
          <a:no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66750">
            <a:lnSpc>
              <a:spcPct val="90000"/>
            </a:lnSpc>
            <a:spcBef>
              <a:spcPct val="0"/>
            </a:spcBef>
            <a:spcAft>
              <a:spcPct val="35000"/>
            </a:spcAft>
          </a:pPr>
          <a:endParaRPr lang="en-US" sz="1500" kern="1200" dirty="0"/>
        </a:p>
      </dsp:txBody>
      <dsp:txXfrm rot="10800000">
        <a:off x="2906678" y="2054285"/>
        <a:ext cx="218938" cy="218938"/>
      </dsp:txXfrm>
    </dsp:sp>
    <dsp:sp modelId="{6C853B33-99A6-D442-9D83-5DE55D23909B}">
      <dsp:nvSpPr>
        <dsp:cNvPr id="0" name=""/>
        <dsp:cNvSpPr/>
      </dsp:nvSpPr>
      <dsp:spPr>
        <a:xfrm>
          <a:off x="0" y="2522214"/>
          <a:ext cx="962164" cy="962164"/>
        </a:xfrm>
        <a:prstGeom prst="ellipse">
          <a:avLst/>
        </a:prstGeom>
        <a:solidFill>
          <a:srgbClr val="FF6600"/>
        </a:soli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endParaRPr lang="en-US" sz="4400" kern="1200" dirty="0"/>
        </a:p>
      </dsp:txBody>
      <dsp:txXfrm>
        <a:off x="140906" y="2663120"/>
        <a:ext cx="680352" cy="680352"/>
      </dsp:txXfrm>
    </dsp:sp>
    <dsp:sp modelId="{716734FC-7136-F843-9959-25E7C5E9BE68}">
      <dsp:nvSpPr>
        <dsp:cNvPr id="0" name=""/>
        <dsp:cNvSpPr/>
      </dsp:nvSpPr>
      <dsp:spPr>
        <a:xfrm rot="11358688">
          <a:off x="928315" y="895020"/>
          <a:ext cx="4175665" cy="27076"/>
        </a:xfrm>
        <a:custGeom>
          <a:avLst/>
          <a:gdLst/>
          <a:ahLst/>
          <a:cxnLst/>
          <a:rect l="0" t="0" r="0" b="0"/>
          <a:pathLst>
            <a:path>
              <a:moveTo>
                <a:pt x="0" y="13538"/>
              </a:moveTo>
              <a:lnTo>
                <a:pt x="4175665" y="13538"/>
              </a:lnTo>
            </a:path>
          </a:pathLst>
        </a:custGeom>
        <a:noFill/>
        <a:ln w="9525" cap="flat" cmpd="sng" algn="ctr">
          <a:no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kern="1200" dirty="0"/>
        </a:p>
      </dsp:txBody>
      <dsp:txXfrm rot="10800000">
        <a:off x="2911756" y="804167"/>
        <a:ext cx="208783" cy="208783"/>
      </dsp:txXfrm>
    </dsp:sp>
    <dsp:sp modelId="{CB7BEBE1-66C2-514C-8628-54BED67AB4FD}">
      <dsp:nvSpPr>
        <dsp:cNvPr id="0" name=""/>
        <dsp:cNvSpPr/>
      </dsp:nvSpPr>
      <dsp:spPr>
        <a:xfrm>
          <a:off x="0" y="11822"/>
          <a:ext cx="962164" cy="962164"/>
        </a:xfrm>
        <a:prstGeom prst="ellipse">
          <a:avLst/>
        </a:prstGeom>
        <a:solidFill>
          <a:srgbClr val="008000"/>
        </a:solidFill>
        <a:ln w="9525" cap="flat" cmpd="sng" algn="ctr">
          <a:solidFill>
            <a:schemeClr val="accent3">
              <a:shade val="95000"/>
              <a:satMod val="105000"/>
            </a:schemeClr>
          </a:solidFill>
          <a:prstDash val="solid"/>
        </a:ln>
        <a:effectLst>
          <a:outerShdw blurRad="50800" dist="38100" dir="2700000" algn="tl" rotWithShape="0">
            <a:prstClr val="black">
              <a:alpha val="40000"/>
            </a:prst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endParaRPr lang="en-US" sz="4400" kern="1200" dirty="0"/>
        </a:p>
      </dsp:txBody>
      <dsp:txXfrm>
        <a:off x="140906" y="152728"/>
        <a:ext cx="680352" cy="680352"/>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drawing1.xml><?xml version="1.0" encoding="utf-8"?>
<c:userShapes xmlns:c="http://schemas.openxmlformats.org/drawingml/2006/chart">
  <cdr:relSizeAnchor xmlns:cdr="http://schemas.openxmlformats.org/drawingml/2006/chartDrawing">
    <cdr:from>
      <cdr:x>0.40056</cdr:x>
      <cdr:y>0.45455</cdr:y>
    </cdr:from>
    <cdr:to>
      <cdr:x>0.50056</cdr:x>
      <cdr:y>0.52122</cdr:y>
    </cdr:to>
    <cdr:sp macro="" textlink="">
      <cdr:nvSpPr>
        <cdr:cNvPr id="2" name="TextBox 1"/>
        <cdr:cNvSpPr txBox="1"/>
      </cdr:nvSpPr>
      <cdr:spPr>
        <a:xfrm xmlns:a="http://schemas.openxmlformats.org/drawingml/2006/main">
          <a:off x="3662680" y="3117334"/>
          <a:ext cx="914400" cy="45722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smtClean="0">
              <a:solidFill>
                <a:schemeClr val="accent2">
                  <a:lumMod val="75000"/>
                </a:schemeClr>
              </a:solidFill>
            </a:rPr>
            <a:t>+6.43%</a:t>
          </a:r>
          <a:endParaRPr lang="en-US" sz="1800" dirty="0">
            <a:solidFill>
              <a:schemeClr val="accent2">
                <a:lumMod val="75000"/>
              </a:schemeClr>
            </a:solidFill>
          </a:endParaRPr>
        </a:p>
      </cdr:txBody>
    </cdr:sp>
  </cdr:relSizeAnchor>
  <cdr:relSizeAnchor xmlns:cdr="http://schemas.openxmlformats.org/drawingml/2006/chartDrawing">
    <cdr:from>
      <cdr:x>0</cdr:x>
      <cdr:y>0</cdr:y>
    </cdr:from>
    <cdr:to>
      <cdr:x>1</cdr:x>
      <cdr:y>0.19845</cdr:y>
    </cdr:to>
    <cdr:grpSp>
      <cdr:nvGrpSpPr>
        <cdr:cNvPr id="3" name="Group 2"/>
        <cdr:cNvGrpSpPr/>
      </cdr:nvGrpSpPr>
      <cdr:grpSpPr>
        <a:xfrm xmlns:a="http://schemas.openxmlformats.org/drawingml/2006/main">
          <a:off x="0" y="0"/>
          <a:ext cx="9144000" cy="1360970"/>
          <a:chOff x="0" y="613229"/>
          <a:chExt cx="9162288" cy="3200400"/>
        </a:xfrm>
      </cdr:grpSpPr>
      <cdr:cxnSp macro="">
        <cdr:nvCxnSpPr>
          <cdr:cNvPr id="4" name="Straight Connector 3"/>
          <cdr:cNvCxnSpPr/>
        </cdr:nvCxnSpPr>
        <cdr:spPr>
          <a:xfrm xmlns:a="http://schemas.openxmlformats.org/drawingml/2006/main">
            <a:off x="0" y="613229"/>
            <a:ext cx="9162288" cy="0"/>
          </a:xfrm>
          <a:prstGeom xmlns:a="http://schemas.openxmlformats.org/drawingml/2006/main" prst="line">
            <a:avLst/>
          </a:prstGeom>
          <a:ln xmlns:a="http://schemas.openxmlformats.org/drawingml/2006/main" w="88900" cmpd="sng">
            <a:solidFill>
              <a:schemeClr val="accent2">
                <a:lumMod val="50000"/>
              </a:schemeClr>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cxnSp macro="">
        <cdr:nvCxnSpPr>
          <cdr:cNvPr id="5" name="Straight Connector 4"/>
          <cdr:cNvCxnSpPr/>
        </cdr:nvCxnSpPr>
        <cdr:spPr>
          <a:xfrm xmlns:a="http://schemas.openxmlformats.org/drawingml/2006/main">
            <a:off x="0" y="3813629"/>
            <a:ext cx="9162288" cy="0"/>
          </a:xfrm>
          <a:prstGeom xmlns:a="http://schemas.openxmlformats.org/drawingml/2006/main" prst="line">
            <a:avLst/>
          </a:prstGeom>
          <a:ln xmlns:a="http://schemas.openxmlformats.org/drawingml/2006/main" w="88900" cmpd="sng">
            <a:solidFill>
              <a:schemeClr val="accent2">
                <a:lumMod val="50000"/>
              </a:schemeClr>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grpSp>
  </cdr:relSizeAnchor>
  <cdr:relSizeAnchor xmlns:cdr="http://schemas.openxmlformats.org/drawingml/2006/chartDrawing">
    <cdr:from>
      <cdr:x>0</cdr:x>
      <cdr:y>0.0149</cdr:y>
    </cdr:from>
    <cdr:to>
      <cdr:x>1</cdr:x>
      <cdr:y>0.18156</cdr:y>
    </cdr:to>
    <cdr:sp macro="" textlink="">
      <cdr:nvSpPr>
        <cdr:cNvPr id="6" name="Title 1"/>
        <cdr:cNvSpPr>
          <a:spLocks xmlns:a="http://schemas.openxmlformats.org/drawingml/2006/main" noGrp="1"/>
        </cdr:cNvSpPr>
      </cdr:nvSpPr>
      <cdr:spPr>
        <a:xfrm xmlns:a="http://schemas.openxmlformats.org/drawingml/2006/main">
          <a:off x="0" y="102154"/>
          <a:ext cx="9144000" cy="1143000"/>
        </a:xfrm>
        <a:prstGeom xmlns:a="http://schemas.openxmlformats.org/drawingml/2006/main" prst="rect">
          <a:avLst/>
        </a:prstGeom>
        <a:solidFill xmlns:a="http://schemas.openxmlformats.org/drawingml/2006/main">
          <a:schemeClr val="tx1"/>
        </a:solidFill>
      </cdr:spPr>
      <cdr:txBody>
        <a:bodyPr xmlns:a="http://schemas.openxmlformats.org/drawingml/2006/main" vert="horz" lIns="91440" tIns="45720" rIns="91440" bIns="45720" rtlCol="0" anchor="ctr">
          <a:normAutofit/>
        </a:bodyPr>
        <a:lstStyle xmlns:a="http://schemas.openxmlformats.org/drawingml/2006/main">
          <a:lvl1pPr algn="ctr" defTabSz="914400" rtl="0" eaLnBrk="1" latinLnBrk="0" hangingPunct="1">
            <a:spcBef>
              <a:spcPct val="0"/>
            </a:spcBef>
            <a:buNone/>
            <a:defRPr sz="4400" kern="1200">
              <a:solidFill>
                <a:schemeClr val="tx1"/>
              </a:solidFill>
              <a:latin typeface="+mj-lt"/>
              <a:ea typeface="+mj-ea"/>
              <a:cs typeface="+mj-cs"/>
            </a:defRPr>
          </a:lvl1pPr>
        </a:lstStyle>
        <a:p xmlns:a="http://schemas.openxmlformats.org/drawingml/2006/main">
          <a:r>
            <a:rPr lang="en-US" sz="3800" dirty="0" smtClean="0">
              <a:solidFill>
                <a:schemeClr val="bg1"/>
              </a:solidFill>
            </a:rPr>
            <a:t>SIU FT Undergraduates Taking 15+ Hours</a:t>
          </a:r>
          <a:endParaRPr lang="en-US" sz="3800" dirty="0">
            <a:solidFill>
              <a:schemeClr val="bg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3F90A7C-140F-44C4-9357-A47D8EC1AD14}" type="datetimeFigureOut">
              <a:rPr lang="en-US" smtClean="0"/>
              <a:pPr/>
              <a:t>9/18/15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A9C0AA-DF9B-470F-A381-AED4F90F1F75}" type="slidenum">
              <a:rPr lang="en-US" smtClean="0"/>
              <a:pPr/>
              <a:t>‹#›</a:t>
            </a:fld>
            <a:endParaRPr lang="en-US"/>
          </a:p>
        </p:txBody>
      </p:sp>
    </p:spTree>
    <p:extLst>
      <p:ext uri="{BB962C8B-B14F-4D97-AF65-F5344CB8AC3E}">
        <p14:creationId xmlns:p14="http://schemas.microsoft.com/office/powerpoint/2010/main" val="2158689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22A77A2-A22C-4B5D-A81E-A11D0994A65D}" type="datetimeFigureOut">
              <a:rPr lang="en-US" smtClean="0"/>
              <a:pPr/>
              <a:t>9/18/15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1F10624-4896-4D08-99C7-9B514E128A55}" type="slidenum">
              <a:rPr lang="en-US" smtClean="0"/>
              <a:pPr/>
              <a:t>‹#›</a:t>
            </a:fld>
            <a:endParaRPr lang="en-US"/>
          </a:p>
        </p:txBody>
      </p:sp>
    </p:spTree>
    <p:extLst>
      <p:ext uri="{BB962C8B-B14F-4D97-AF65-F5344CB8AC3E}">
        <p14:creationId xmlns:p14="http://schemas.microsoft.com/office/powerpoint/2010/main" val="2118052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F10624-4896-4D08-99C7-9B514E128A55}" type="slidenum">
              <a:rPr lang="en-US" smtClean="0"/>
              <a:pPr/>
              <a:t>1</a:t>
            </a:fld>
            <a:endParaRPr lang="en-US"/>
          </a:p>
        </p:txBody>
      </p:sp>
    </p:spTree>
    <p:extLst>
      <p:ext uri="{BB962C8B-B14F-4D97-AF65-F5344CB8AC3E}">
        <p14:creationId xmlns:p14="http://schemas.microsoft.com/office/powerpoint/2010/main" val="925989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F10624-4896-4D08-99C7-9B514E128A55}" type="slidenum">
              <a:rPr lang="en-US" smtClean="0"/>
              <a:pPr/>
              <a:t>12</a:t>
            </a:fld>
            <a:endParaRPr lang="en-US"/>
          </a:p>
        </p:txBody>
      </p:sp>
    </p:spTree>
    <p:extLst>
      <p:ext uri="{BB962C8B-B14F-4D97-AF65-F5344CB8AC3E}">
        <p14:creationId xmlns:p14="http://schemas.microsoft.com/office/powerpoint/2010/main" val="3878170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introduced guided pathways for many students</a:t>
            </a:r>
            <a:r>
              <a:rPr lang="en-US" baseline="0" dirty="0" smtClean="0"/>
              <a:t> in the College of Science. </a:t>
            </a:r>
          </a:p>
          <a:p>
            <a:r>
              <a:rPr lang="en-US" baseline="0" dirty="0" smtClean="0"/>
              <a:t>This chart represents the guided pathway for students seeking to major in the Life or Chemical Sciences. </a:t>
            </a:r>
          </a:p>
          <a:p>
            <a:r>
              <a:rPr lang="en-US" baseline="0" dirty="0" smtClean="0"/>
              <a:t>It represents a common curriculum, a meta-major for all students in the majors listed here.</a:t>
            </a:r>
          </a:p>
          <a:p>
            <a:pPr marL="228600" indent="-228600">
              <a:buAutoNum type="arabicPeriod"/>
            </a:pPr>
            <a:r>
              <a:rPr lang="en-US" baseline="0" dirty="0" smtClean="0"/>
              <a:t>These pathways simplify the process of academic advising because freshmen don’t have to “decide” what courses to take.</a:t>
            </a:r>
          </a:p>
          <a:p>
            <a:pPr marL="228600" indent="-228600">
              <a:buAutoNum type="arabicPeriod"/>
            </a:pPr>
            <a:r>
              <a:rPr lang="en-US" baseline="0" dirty="0" smtClean="0"/>
              <a:t>The pathways guarantee that students are taking at least 15 credit hours per semester.</a:t>
            </a:r>
          </a:p>
          <a:p>
            <a:pPr marL="228600" indent="-228600">
              <a:buAutoNum type="arabicPeriod"/>
            </a:pPr>
            <a:r>
              <a:rPr lang="en-US" baseline="0" dirty="0" smtClean="0"/>
              <a:t>The pathways identify “milestone” courses that help track student progress towards the degree.</a:t>
            </a:r>
          </a:p>
          <a:p>
            <a:pPr marL="228600" indent="-228600">
              <a:buAutoNum type="arabicPeriod"/>
            </a:pPr>
            <a:r>
              <a:rPr lang="en-US" baseline="0" dirty="0" smtClean="0"/>
              <a:t>The pathways contain courses that simultaneously satisfy both general education requirements and requirements in the college or major.</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C1F10624-4896-4D08-99C7-9B514E128A55}" type="slidenum">
              <a:rPr lang="en-US" smtClean="0"/>
              <a:pPr/>
              <a:t>14</a:t>
            </a:fld>
            <a:endParaRPr lang="en-US"/>
          </a:p>
        </p:txBody>
      </p:sp>
    </p:spTree>
    <p:extLst>
      <p:ext uri="{BB962C8B-B14F-4D97-AF65-F5344CB8AC3E}">
        <p14:creationId xmlns:p14="http://schemas.microsoft.com/office/powerpoint/2010/main" val="2321854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guided pathway for students in a math, physics,</a:t>
            </a:r>
            <a:r>
              <a:rPr lang="en-US" baseline="0" dirty="0" smtClean="0"/>
              <a:t> or computer science meta-major.</a:t>
            </a:r>
          </a:p>
          <a:p>
            <a:endParaRPr lang="en-US" baseline="0" dirty="0" smtClean="0"/>
          </a:p>
          <a:p>
            <a:r>
              <a:rPr lang="en-US" baseline="0" dirty="0" smtClean="0"/>
              <a:t>These majors in the College of Science are the low-hanging fruit of a curriculum. </a:t>
            </a:r>
          </a:p>
          <a:p>
            <a:r>
              <a:rPr lang="en-US" baseline="0" dirty="0" smtClean="0"/>
              <a:t>Their shared structure, makes designing guided pathways for them relatively easy.</a:t>
            </a:r>
          </a:p>
          <a:p>
            <a:endParaRPr lang="en-US" baseline="0" dirty="0" smtClean="0"/>
          </a:p>
          <a:p>
            <a:r>
              <a:rPr lang="en-US" baseline="0" dirty="0" smtClean="0"/>
              <a:t>Extending guided pathways to more loosely structured majors, such as those in the Liberal Arts will be more difficult.</a:t>
            </a:r>
          </a:p>
          <a:p>
            <a:r>
              <a:rPr lang="en-US" baseline="0" dirty="0" smtClean="0"/>
              <a:t>But in coming semesters, we will be pursuing this goal on two fronts:</a:t>
            </a:r>
          </a:p>
          <a:p>
            <a:r>
              <a:rPr lang="en-US" baseline="0" dirty="0" smtClean="0"/>
              <a:t>First, departments will be reviewing curricular guides for their majors and we will be looking for areas of common overlap.</a:t>
            </a:r>
          </a:p>
          <a:p>
            <a:r>
              <a:rPr lang="en-US" baseline="0" dirty="0" smtClean="0"/>
              <a:t>Second, we are exploring a general education redesign that integrates general education courses with meta-majors in an effort to get all students on guided pathways as soon as possible.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1F10624-4896-4D08-99C7-9B514E128A55}" type="slidenum">
              <a:rPr lang="en-US" smtClean="0"/>
              <a:pPr/>
              <a:t>15</a:t>
            </a:fld>
            <a:endParaRPr lang="en-US"/>
          </a:p>
        </p:txBody>
      </p:sp>
    </p:spTree>
    <p:extLst>
      <p:ext uri="{BB962C8B-B14F-4D97-AF65-F5344CB8AC3E}">
        <p14:creationId xmlns:p14="http://schemas.microsoft.com/office/powerpoint/2010/main" val="1936844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1F10624-4896-4D08-99C7-9B514E128A55}" type="slidenum">
              <a:rPr lang="en-US" smtClean="0"/>
              <a:pPr/>
              <a:t>17</a:t>
            </a:fld>
            <a:endParaRPr lang="en-US"/>
          </a:p>
        </p:txBody>
      </p:sp>
    </p:spTree>
    <p:extLst>
      <p:ext uri="{BB962C8B-B14F-4D97-AF65-F5344CB8AC3E}">
        <p14:creationId xmlns:p14="http://schemas.microsoft.com/office/powerpoint/2010/main" val="4155262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1F10624-4896-4D08-99C7-9B514E128A55}" type="slidenum">
              <a:rPr lang="en-US" smtClean="0"/>
              <a:pPr/>
              <a:t>18</a:t>
            </a:fld>
            <a:endParaRPr lang="en-US"/>
          </a:p>
        </p:txBody>
      </p:sp>
    </p:spTree>
    <p:extLst>
      <p:ext uri="{BB962C8B-B14F-4D97-AF65-F5344CB8AC3E}">
        <p14:creationId xmlns:p14="http://schemas.microsoft.com/office/powerpoint/2010/main" val="1799822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1F10624-4896-4D08-99C7-9B514E128A55}" type="slidenum">
              <a:rPr lang="en-US" smtClean="0"/>
              <a:pPr/>
              <a:t>19</a:t>
            </a:fld>
            <a:endParaRPr lang="en-US"/>
          </a:p>
        </p:txBody>
      </p:sp>
    </p:spTree>
    <p:extLst>
      <p:ext uri="{BB962C8B-B14F-4D97-AF65-F5344CB8AC3E}">
        <p14:creationId xmlns:p14="http://schemas.microsoft.com/office/powerpoint/2010/main" val="3471190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F10624-4896-4D08-99C7-9B514E128A55}" type="slidenum">
              <a:rPr lang="en-US" smtClean="0"/>
              <a:pPr/>
              <a:t>20</a:t>
            </a:fld>
            <a:endParaRPr lang="en-US"/>
          </a:p>
        </p:txBody>
      </p:sp>
    </p:spTree>
    <p:extLst>
      <p:ext uri="{BB962C8B-B14F-4D97-AF65-F5344CB8AC3E}">
        <p14:creationId xmlns:p14="http://schemas.microsoft.com/office/powerpoint/2010/main" val="4217922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1F10624-4896-4D08-99C7-9B514E128A55}" type="slidenum">
              <a:rPr lang="en-US" smtClean="0"/>
              <a:pPr/>
              <a:t>21</a:t>
            </a:fld>
            <a:endParaRPr lang="en-US"/>
          </a:p>
        </p:txBody>
      </p:sp>
    </p:spTree>
    <p:extLst>
      <p:ext uri="{BB962C8B-B14F-4D97-AF65-F5344CB8AC3E}">
        <p14:creationId xmlns:p14="http://schemas.microsoft.com/office/powerpoint/2010/main" val="2250707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1F10624-4896-4D08-99C7-9B514E128A55}" type="slidenum">
              <a:rPr lang="en-US" smtClean="0"/>
              <a:pPr/>
              <a:t>22</a:t>
            </a:fld>
            <a:endParaRPr lang="en-US"/>
          </a:p>
        </p:txBody>
      </p:sp>
    </p:spTree>
    <p:extLst>
      <p:ext uri="{BB962C8B-B14F-4D97-AF65-F5344CB8AC3E}">
        <p14:creationId xmlns:p14="http://schemas.microsoft.com/office/powerpoint/2010/main" val="2696554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1F10624-4896-4D08-99C7-9B514E128A55}" type="slidenum">
              <a:rPr lang="en-US" smtClean="0"/>
              <a:pPr/>
              <a:t>23</a:t>
            </a:fld>
            <a:endParaRPr lang="en-US"/>
          </a:p>
        </p:txBody>
      </p:sp>
    </p:spTree>
    <p:extLst>
      <p:ext uri="{BB962C8B-B14F-4D97-AF65-F5344CB8AC3E}">
        <p14:creationId xmlns:p14="http://schemas.microsoft.com/office/powerpoint/2010/main" val="972804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rebuchet MS" pitchFamily="84" charset="0"/>
                <a:ea typeface="ＭＳ Ｐゴシック" pitchFamily="84" charset="-128"/>
              </a:rPr>
              <a:t>SIU has been active</a:t>
            </a:r>
            <a:r>
              <a:rPr lang="en-US" sz="1200" baseline="0" dirty="0" smtClean="0">
                <a:latin typeface="Trebuchet MS" pitchFamily="84" charset="0"/>
                <a:ea typeface="ＭＳ Ｐゴシック" pitchFamily="84" charset="-128"/>
              </a:rPr>
              <a:t> partners with Complete College America for about three years.  One of our first steps was to influence students registration behaviors and change their focus from getting to college, to completing a degree. We started with a very simple messaging strategy designed to ensure consistent delivery and reinforcement.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Trebuchet MS" pitchFamily="84" charset="0"/>
              <a:ea typeface="ＭＳ Ｐゴシック" pitchFamily="8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Trebuchet MS" pitchFamily="84" charset="0"/>
                <a:ea typeface="ＭＳ Ｐゴシック" pitchFamily="84" charset="-128"/>
              </a:rPr>
              <a:t>In 2012 we included the  </a:t>
            </a:r>
            <a:r>
              <a:rPr lang="en-US" sz="1200" dirty="0" smtClean="0">
                <a:latin typeface="Trebuchet MS" pitchFamily="84" charset="0"/>
                <a:ea typeface="ＭＳ Ｐゴシック" pitchFamily="84" charset="-128"/>
              </a:rPr>
              <a:t>15-to-Finish</a:t>
            </a:r>
            <a:r>
              <a:rPr lang="en-US" sz="1200" baseline="0" dirty="0" smtClean="0">
                <a:latin typeface="Trebuchet MS" pitchFamily="84" charset="0"/>
                <a:ea typeface="ＭＳ Ｐゴシック" pitchFamily="84" charset="-128"/>
              </a:rPr>
              <a:t> “Commit to Complete” message in our Academic Preparedness presentation during New Student Orientation, and on the </a:t>
            </a:r>
            <a:r>
              <a:rPr lang="en-US" sz="1200" baseline="0" dirty="0" err="1" smtClean="0">
                <a:latin typeface="Trebuchet MS" pitchFamily="84" charset="0"/>
                <a:ea typeface="ＭＳ Ｐゴシック" pitchFamily="84" charset="-128"/>
              </a:rPr>
              <a:t>SalukiNet</a:t>
            </a:r>
            <a:r>
              <a:rPr lang="en-US" sz="1200" baseline="0" dirty="0" smtClean="0">
                <a:latin typeface="Trebuchet MS" pitchFamily="84" charset="0"/>
                <a:ea typeface="ＭＳ Ｐゴシック" pitchFamily="84" charset="-128"/>
              </a:rPr>
              <a:t> student portal.  This message is seen at multiple times throughout orientation, staged to engage the attention of students and families. SIU wanted to clearly identify itself as an institution that is committed to student success through degree completion.  This slide is used to open and close the presentation where students are also asked to verbally commit to completing their degree as a part of the program</a:t>
            </a:r>
            <a:r>
              <a:rPr lang="en-US" sz="1200" i="1" baseline="0" dirty="0" smtClean="0">
                <a:latin typeface="Trebuchet MS" pitchFamily="84" charset="0"/>
                <a:ea typeface="ＭＳ Ｐゴシック" pitchFamily="84" charset="-128"/>
              </a:rPr>
              <a:t>.  I might add that we have recently re-titled this presentation to “Commit to Complete!” </a:t>
            </a:r>
          </a:p>
          <a:p>
            <a:endParaRPr lang="en-US" dirty="0"/>
          </a:p>
        </p:txBody>
      </p:sp>
      <p:sp>
        <p:nvSpPr>
          <p:cNvPr id="4" name="Slide Number Placeholder 3"/>
          <p:cNvSpPr>
            <a:spLocks noGrp="1"/>
          </p:cNvSpPr>
          <p:nvPr>
            <p:ph type="sldNum" sz="quarter" idx="10"/>
          </p:nvPr>
        </p:nvSpPr>
        <p:spPr/>
        <p:txBody>
          <a:bodyPr/>
          <a:lstStyle/>
          <a:p>
            <a:fld id="{C1F10624-4896-4D08-99C7-9B514E128A55}" type="slidenum">
              <a:rPr lang="en-US" smtClean="0"/>
              <a:pPr/>
              <a:t>3</a:t>
            </a:fld>
            <a:endParaRPr lang="en-US"/>
          </a:p>
        </p:txBody>
      </p:sp>
    </p:spTree>
    <p:extLst>
      <p:ext uri="{BB962C8B-B14F-4D97-AF65-F5344CB8AC3E}">
        <p14:creationId xmlns:p14="http://schemas.microsoft.com/office/powerpoint/2010/main" val="2366421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F10624-4896-4D08-99C7-9B514E128A55}" type="slidenum">
              <a:rPr lang="en-US" smtClean="0"/>
              <a:pPr/>
              <a:t>24</a:t>
            </a:fld>
            <a:endParaRPr lang="en-US"/>
          </a:p>
        </p:txBody>
      </p:sp>
    </p:spTree>
    <p:extLst>
      <p:ext uri="{BB962C8B-B14F-4D97-AF65-F5344CB8AC3E}">
        <p14:creationId xmlns:p14="http://schemas.microsoft.com/office/powerpoint/2010/main" val="29300514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F10624-4896-4D08-99C7-9B514E128A55}" type="slidenum">
              <a:rPr lang="en-US" smtClean="0"/>
              <a:pPr/>
              <a:t>25</a:t>
            </a:fld>
            <a:endParaRPr lang="en-US"/>
          </a:p>
        </p:txBody>
      </p:sp>
    </p:spTree>
    <p:extLst>
      <p:ext uri="{BB962C8B-B14F-4D97-AF65-F5344CB8AC3E}">
        <p14:creationId xmlns:p14="http://schemas.microsoft.com/office/powerpoint/2010/main" val="10218792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F10624-4896-4D08-99C7-9B514E128A55}" type="slidenum">
              <a:rPr lang="en-US" smtClean="0"/>
              <a:pPr/>
              <a:t>26</a:t>
            </a:fld>
            <a:endParaRPr lang="en-US"/>
          </a:p>
        </p:txBody>
      </p:sp>
    </p:spTree>
    <p:extLst>
      <p:ext uri="{BB962C8B-B14F-4D97-AF65-F5344CB8AC3E}">
        <p14:creationId xmlns:p14="http://schemas.microsoft.com/office/powerpoint/2010/main" val="462325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Trebuchet MS" pitchFamily="84" charset="0"/>
                <a:ea typeface="ＭＳ Ｐゴシック" pitchFamily="84" charset="-128"/>
              </a:rPr>
              <a:t>We deliver the message again in an actionable sense during the presentation, reminding students to minimize cost and optimize opportunities by completing their degree in four years.  We review general graduation requirements stating that the bachelor’s degree is designed for a four-year completion; 8 semesters and 15 credit hours each semester.  Staying on track to graduate in 4 years requires that the student stay fulltime during the fall and spring, but if this is not possible, taking classes in the summer will keep them on track and in sequence; </a:t>
            </a:r>
            <a:r>
              <a:rPr lang="en-US" baseline="0" dirty="0" smtClean="0"/>
              <a:t>making sure 30 hours is completed each year.  We suggest they consider taking an extra class if and when they can.  Because our tuition is capped at 15 hours, the additional hours would be free, possibly allowing the degree to be completed in 3 years; a plan that enables the student to enter the job market sooner AND greatly reducing the cost of their education.</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1F10624-4896-4D08-99C7-9B514E128A55}" type="slidenum">
              <a:rPr lang="en-US" smtClean="0"/>
              <a:pPr/>
              <a:t>4</a:t>
            </a:fld>
            <a:endParaRPr lang="en-US"/>
          </a:p>
        </p:txBody>
      </p:sp>
    </p:spTree>
    <p:extLst>
      <p:ext uri="{BB962C8B-B14F-4D97-AF65-F5344CB8AC3E}">
        <p14:creationId xmlns:p14="http://schemas.microsoft.com/office/powerpoint/2010/main" val="3924701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a:t>
            </a:r>
            <a:r>
              <a:rPr lang="en-US" baseline="0" dirty="0" smtClean="0"/>
              <a:t> also put a revolving 15-to-Finish message on the </a:t>
            </a:r>
            <a:r>
              <a:rPr lang="en-US" b="1" baseline="0" dirty="0" smtClean="0"/>
              <a:t>Registrar.siu.edu</a:t>
            </a:r>
            <a:r>
              <a:rPr lang="en-US" baseline="0" dirty="0" smtClean="0"/>
              <a:t> page where we have Important Academic Reminders.  W</a:t>
            </a:r>
            <a:r>
              <a:rPr lang="en-US" dirty="0" smtClean="0"/>
              <a:t>e</a:t>
            </a:r>
            <a:r>
              <a:rPr lang="en-US" baseline="0" dirty="0" smtClean="0"/>
              <a:t> included</a:t>
            </a:r>
            <a:r>
              <a:rPr lang="en-US" dirty="0" smtClean="0"/>
              <a:t> several</a:t>
            </a:r>
            <a:r>
              <a:rPr lang="en-US" baseline="0" dirty="0" smtClean="0"/>
              <a:t> advantages to completing the degree in 4 years, tell students to see their academic advisor, and taking summer classes. </a:t>
            </a:r>
            <a:endParaRPr lang="en-US"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0F8472C-35CA-4361-9656-9CA661E76760}" type="slidenum">
              <a:rPr lang="en-US" smtClean="0"/>
              <a:t>5</a:t>
            </a:fld>
            <a:endParaRPr lang="en-US"/>
          </a:p>
        </p:txBody>
      </p:sp>
    </p:spTree>
    <p:extLst>
      <p:ext uri="{BB962C8B-B14F-4D97-AF65-F5344CB8AC3E}">
        <p14:creationId xmlns:p14="http://schemas.microsoft.com/office/powerpoint/2010/main" val="1296633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 example of the 15</a:t>
            </a:r>
            <a:r>
              <a:rPr lang="en-US" baseline="0" dirty="0" smtClean="0"/>
              <a:t> To Finish reminder at the </a:t>
            </a:r>
            <a:r>
              <a:rPr lang="en-US" baseline="0" dirty="0" err="1" smtClean="0"/>
              <a:t>SalukiNet</a:t>
            </a:r>
            <a:r>
              <a:rPr lang="en-US" baseline="0" dirty="0" smtClean="0"/>
              <a:t> </a:t>
            </a:r>
            <a:r>
              <a:rPr lang="en-US" baseline="0" smtClean="0"/>
              <a:t>student portal as well as</a:t>
            </a:r>
            <a:r>
              <a:rPr lang="en-US" smtClean="0"/>
              <a:t> </a:t>
            </a:r>
            <a:r>
              <a:rPr lang="en-US" dirty="0" smtClean="0"/>
              <a:t>a job aid that</a:t>
            </a:r>
            <a:r>
              <a:rPr lang="en-US" baseline="0" dirty="0" smtClean="0"/>
              <a:t> is used in advisement that again reinforces the 15-to-Finish message and provides action items.   </a:t>
            </a:r>
            <a:r>
              <a:rPr lang="en-US" dirty="0" smtClean="0"/>
              <a:t>Our Major Maps</a:t>
            </a:r>
            <a:r>
              <a:rPr lang="en-US" baseline="0" dirty="0" smtClean="0"/>
              <a:t> are a high level guide for all four years designed to draw attention to </a:t>
            </a:r>
          </a:p>
          <a:p>
            <a:pPr marL="171450" indent="-171450">
              <a:buFont typeface="Arial" pitchFamily="34" charset="0"/>
              <a:buChar char="•"/>
            </a:pPr>
            <a:r>
              <a:rPr lang="en-US" baseline="0" dirty="0" smtClean="0"/>
              <a:t>Taking the right classes – list critical and prerequisite classes</a:t>
            </a:r>
          </a:p>
          <a:p>
            <a:pPr marL="171450" indent="-171450">
              <a:buFont typeface="Arial" pitchFamily="34" charset="0"/>
              <a:buChar char="•"/>
            </a:pPr>
            <a:r>
              <a:rPr lang="en-US" baseline="0" dirty="0" smtClean="0"/>
              <a:t>Utilizing Academic Advisement and Faculty Mentors</a:t>
            </a:r>
          </a:p>
          <a:p>
            <a:pPr marL="171450" indent="-171450">
              <a:buFont typeface="Arial" pitchFamily="34" charset="0"/>
              <a:buChar char="•"/>
            </a:pPr>
            <a:r>
              <a:rPr lang="en-US" baseline="0" dirty="0" smtClean="0"/>
              <a:t>Take advantage of student work opportunities, externships, and internships</a:t>
            </a:r>
          </a:p>
          <a:p>
            <a:pPr marL="171450" indent="-171450">
              <a:buFont typeface="Arial" pitchFamily="34" charset="0"/>
              <a:buChar char="•"/>
            </a:pPr>
            <a:r>
              <a:rPr lang="en-US" baseline="0" dirty="0" smtClean="0"/>
              <a:t>Getting involved with student and professional organizations, academic fraternities, and community service</a:t>
            </a:r>
          </a:p>
          <a:p>
            <a:pPr marL="171450" indent="-171450">
              <a:buFont typeface="Arial" pitchFamily="34" charset="0"/>
              <a:buChar char="•"/>
            </a:pPr>
            <a:r>
              <a:rPr lang="en-US" baseline="0" dirty="0" smtClean="0"/>
              <a:t>Career or graduate school preparation</a:t>
            </a:r>
            <a:endParaRPr lang="en-US" dirty="0" smtClean="0"/>
          </a:p>
          <a:p>
            <a:endParaRPr lang="en-US" dirty="0"/>
          </a:p>
        </p:txBody>
      </p:sp>
      <p:sp>
        <p:nvSpPr>
          <p:cNvPr id="4" name="Slide Number Placeholder 3"/>
          <p:cNvSpPr>
            <a:spLocks noGrp="1"/>
          </p:cNvSpPr>
          <p:nvPr>
            <p:ph type="sldNum" sz="quarter" idx="10"/>
          </p:nvPr>
        </p:nvSpPr>
        <p:spPr/>
        <p:txBody>
          <a:bodyPr/>
          <a:lstStyle/>
          <a:p>
            <a:fld id="{00F8472C-35CA-4361-9656-9CA661E76760}" type="slidenum">
              <a:rPr lang="en-US" smtClean="0"/>
              <a:t>6</a:t>
            </a:fld>
            <a:endParaRPr lang="en-US"/>
          </a:p>
        </p:txBody>
      </p:sp>
    </p:spTree>
    <p:extLst>
      <p:ext uri="{BB962C8B-B14F-4D97-AF65-F5344CB8AC3E}">
        <p14:creationId xmlns:p14="http://schemas.microsoft.com/office/powerpoint/2010/main" val="3729005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an example of how we</a:t>
            </a:r>
            <a:r>
              <a:rPr lang="en-US" dirty="0" smtClean="0"/>
              <a:t> included the completion</a:t>
            </a:r>
            <a:r>
              <a:rPr lang="en-US" baseline="0" dirty="0" smtClean="0"/>
              <a:t> message in our marketing piece for summer registration.  “Stay on Track. Finish Faster.”</a:t>
            </a:r>
            <a:endParaRPr lang="en-US" dirty="0"/>
          </a:p>
        </p:txBody>
      </p:sp>
      <p:sp>
        <p:nvSpPr>
          <p:cNvPr id="4" name="Slide Number Placeholder 3"/>
          <p:cNvSpPr>
            <a:spLocks noGrp="1"/>
          </p:cNvSpPr>
          <p:nvPr>
            <p:ph type="sldNum" sz="quarter" idx="10"/>
          </p:nvPr>
        </p:nvSpPr>
        <p:spPr/>
        <p:txBody>
          <a:bodyPr/>
          <a:lstStyle/>
          <a:p>
            <a:fld id="{00F8472C-35CA-4361-9656-9CA661E76760}" type="slidenum">
              <a:rPr lang="en-US" smtClean="0"/>
              <a:t>7</a:t>
            </a:fld>
            <a:endParaRPr lang="en-US"/>
          </a:p>
        </p:txBody>
      </p:sp>
    </p:spTree>
    <p:extLst>
      <p:ext uri="{BB962C8B-B14F-4D97-AF65-F5344CB8AC3E}">
        <p14:creationId xmlns:p14="http://schemas.microsoft.com/office/powerpoint/2010/main" val="707182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shared the message</a:t>
            </a:r>
            <a:r>
              <a:rPr lang="en-US" baseline="0" dirty="0" smtClean="0"/>
              <a:t> to the greater </a:t>
            </a:r>
            <a:r>
              <a:rPr lang="en-US" dirty="0" smtClean="0"/>
              <a:t>University</a:t>
            </a:r>
            <a:r>
              <a:rPr lang="en-US" baseline="0" dirty="0" smtClean="0"/>
              <a:t> and region with communications featuring our implementation of the “15-to-Finish” strategies.  This particular article provides informative data about completion rates and that we find students who take 15 semester hours make better grades.  </a:t>
            </a:r>
            <a:endParaRPr lang="en-US" dirty="0" smtClean="0"/>
          </a:p>
          <a:p>
            <a:endParaRPr lang="en-US" dirty="0"/>
          </a:p>
        </p:txBody>
      </p:sp>
      <p:sp>
        <p:nvSpPr>
          <p:cNvPr id="4" name="Slide Number Placeholder 3"/>
          <p:cNvSpPr>
            <a:spLocks noGrp="1"/>
          </p:cNvSpPr>
          <p:nvPr>
            <p:ph type="sldNum" sz="quarter" idx="10"/>
          </p:nvPr>
        </p:nvSpPr>
        <p:spPr/>
        <p:txBody>
          <a:bodyPr/>
          <a:lstStyle/>
          <a:p>
            <a:fld id="{C1F10624-4896-4D08-99C7-9B514E128A55}" type="slidenum">
              <a:rPr lang="en-US" smtClean="0"/>
              <a:pPr/>
              <a:t>8</a:t>
            </a:fld>
            <a:endParaRPr lang="en-US"/>
          </a:p>
        </p:txBody>
      </p:sp>
    </p:spTree>
    <p:extLst>
      <p:ext uri="{BB962C8B-B14F-4D97-AF65-F5344CB8AC3E}">
        <p14:creationId xmlns:p14="http://schemas.microsoft.com/office/powerpoint/2010/main" val="2014070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1C1B2FCB-9B07-4803-B7C0-9046FBCFDCB9}" type="slidenum">
              <a:rPr lang="en-US">
                <a:latin typeface="Trebuchet MS" pitchFamily="84" charset="0"/>
                <a:ea typeface="ＭＳ Ｐゴシック" pitchFamily="84" charset="-128"/>
                <a:cs typeface="ＭＳ Ｐゴシック" pitchFamily="84" charset="-128"/>
              </a:rPr>
              <a:pPr/>
              <a:t>9</a:t>
            </a:fld>
            <a:endParaRPr lang="en-US">
              <a:latin typeface="Trebuchet MS" pitchFamily="84" charset="0"/>
              <a:ea typeface="ＭＳ Ｐゴシック" pitchFamily="84" charset="-128"/>
              <a:cs typeface="ＭＳ Ｐゴシック" pitchFamily="84" charset="-128"/>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r>
              <a:rPr lang="en-US" sz="1200" kern="1200" dirty="0" smtClean="0">
                <a:solidFill>
                  <a:schemeClr val="tx1"/>
                </a:solidFill>
                <a:effectLst/>
                <a:latin typeface="+mn-lt"/>
                <a:ea typeface="+mn-ea"/>
                <a:cs typeface="+mn-cs"/>
              </a:rPr>
              <a:t>With just a few low</a:t>
            </a:r>
            <a:r>
              <a:rPr lang="en-US" sz="1200" kern="1200" baseline="0" dirty="0" smtClean="0">
                <a:solidFill>
                  <a:schemeClr val="tx1"/>
                </a:solidFill>
                <a:effectLst/>
                <a:latin typeface="+mn-lt"/>
                <a:ea typeface="+mn-ea"/>
                <a:cs typeface="+mn-cs"/>
              </a:rPr>
              <a:t> or no-cost well-placed strategies we were able to increase the number of undergraduate students taking 15 or more semester hours right away.  We were pleased with a modest 1.7% increase the first year, and very excited to see the 6.4% increase the following fall.  We’re </a:t>
            </a:r>
            <a:r>
              <a:rPr lang="en-US" sz="1200" kern="1200" dirty="0" smtClean="0">
                <a:solidFill>
                  <a:schemeClr val="tx1"/>
                </a:solidFill>
                <a:effectLst/>
                <a:latin typeface="+mn-lt"/>
                <a:ea typeface="+mn-ea"/>
                <a:cs typeface="+mn-cs"/>
              </a:rPr>
              <a:t>seeing positive outcomes with these simple but</a:t>
            </a:r>
            <a:r>
              <a:rPr lang="en-US" sz="1200" kern="1200" baseline="0" dirty="0" smtClean="0">
                <a:solidFill>
                  <a:schemeClr val="tx1"/>
                </a:solidFill>
                <a:effectLst/>
                <a:latin typeface="+mn-lt"/>
                <a:ea typeface="+mn-ea"/>
                <a:cs typeface="+mn-cs"/>
              </a:rPr>
              <a:t> powerful strategies…and, we’re excited about the prospects for further growth in fall 2014!</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Fall 2011</a:t>
            </a:r>
            <a:r>
              <a:rPr lang="en-US" sz="1600" dirty="0" smtClean="0"/>
              <a:t> </a:t>
            </a:r>
            <a:r>
              <a:rPr lang="en-US" sz="1200" b="0" i="0" u="none" strike="noStrike" kern="1200" dirty="0" smtClean="0">
                <a:solidFill>
                  <a:schemeClr val="tx1"/>
                </a:solidFill>
                <a:effectLst/>
                <a:latin typeface="+mn-lt"/>
                <a:ea typeface="+mn-ea"/>
                <a:cs typeface="+mn-cs"/>
              </a:rPr>
              <a:t>5,442</a:t>
            </a:r>
            <a:r>
              <a:rPr lang="en-US" sz="1600" dirty="0" smtClean="0"/>
              <a:t> </a:t>
            </a:r>
            <a:r>
              <a:rPr lang="en-US" sz="1200" b="0" i="0" u="none" strike="noStrike" kern="1200" dirty="0" smtClean="0">
                <a:solidFill>
                  <a:schemeClr val="tx1"/>
                </a:solidFill>
                <a:effectLst/>
                <a:latin typeface="+mn-lt"/>
                <a:ea typeface="+mn-ea"/>
                <a:cs typeface="+mn-cs"/>
              </a:rPr>
              <a:t>Fall 2012</a:t>
            </a:r>
            <a:r>
              <a:rPr lang="en-US" sz="1600" dirty="0" smtClean="0"/>
              <a:t> </a:t>
            </a:r>
            <a:r>
              <a:rPr lang="en-US" sz="1200" b="0" i="0" u="none" strike="noStrike" kern="1200" dirty="0" smtClean="0">
                <a:solidFill>
                  <a:schemeClr val="tx1"/>
                </a:solidFill>
                <a:effectLst/>
                <a:latin typeface="+mn-lt"/>
                <a:ea typeface="+mn-ea"/>
                <a:cs typeface="+mn-cs"/>
              </a:rPr>
              <a:t>5,533</a:t>
            </a:r>
            <a:r>
              <a:rPr lang="en-US" sz="1600" dirty="0" smtClean="0"/>
              <a:t> </a:t>
            </a:r>
            <a:r>
              <a:rPr lang="en-US" sz="1200" b="0" i="0" u="none" strike="noStrike" kern="1200" dirty="0" smtClean="0">
                <a:solidFill>
                  <a:schemeClr val="tx1"/>
                </a:solidFill>
                <a:effectLst/>
                <a:latin typeface="+mn-lt"/>
                <a:ea typeface="+mn-ea"/>
                <a:cs typeface="+mn-cs"/>
              </a:rPr>
              <a:t>1.67%</a:t>
            </a:r>
            <a:r>
              <a:rPr lang="en-US" sz="1600" dirty="0" smtClean="0"/>
              <a:t> </a:t>
            </a:r>
            <a:r>
              <a:rPr lang="en-US" sz="1200" b="0" i="0" u="none" strike="noStrike" kern="1200" dirty="0" smtClean="0">
                <a:solidFill>
                  <a:schemeClr val="tx1"/>
                </a:solidFill>
                <a:effectLst/>
                <a:latin typeface="+mn-lt"/>
                <a:ea typeface="+mn-ea"/>
                <a:cs typeface="+mn-cs"/>
              </a:rPr>
              <a:t>Fall 2013</a:t>
            </a:r>
            <a:r>
              <a:rPr lang="en-US" sz="1600" dirty="0" smtClean="0"/>
              <a:t> </a:t>
            </a:r>
            <a:r>
              <a:rPr lang="en-US" sz="1200" b="0" i="0" u="none" strike="noStrike" kern="1200" dirty="0" smtClean="0">
                <a:solidFill>
                  <a:schemeClr val="tx1"/>
                </a:solidFill>
                <a:effectLst/>
                <a:latin typeface="+mn-lt"/>
                <a:ea typeface="+mn-ea"/>
                <a:cs typeface="+mn-cs"/>
              </a:rPr>
              <a:t>5,889</a:t>
            </a:r>
            <a:r>
              <a:rPr lang="en-US" sz="1600" dirty="0" smtClean="0"/>
              <a:t> </a:t>
            </a:r>
            <a:r>
              <a:rPr lang="en-US" sz="1200" b="0" i="0" u="none" strike="noStrike" kern="1200" dirty="0" smtClean="0">
                <a:solidFill>
                  <a:schemeClr val="tx1"/>
                </a:solidFill>
                <a:effectLst/>
                <a:latin typeface="+mn-lt"/>
                <a:ea typeface="+mn-ea"/>
                <a:cs typeface="+mn-cs"/>
              </a:rPr>
              <a:t>6.43%</a:t>
            </a:r>
            <a:r>
              <a:rPr lang="en-US" sz="1600" dirty="0" smtClean="0"/>
              <a:t> </a:t>
            </a:r>
            <a:endParaRPr lang="en-US" sz="1600" b="1" i="1" dirty="0">
              <a:latin typeface="Trebuchet MS"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2273874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Encouraging</a:t>
            </a:r>
            <a:r>
              <a:rPr lang="en-US" baseline="0" dirty="0" smtClean="0"/>
              <a:t> students to take 15 credit hours per semester, is part of the solution to increase our 4-year graduation rate. It is not the whole solution.</a:t>
            </a:r>
          </a:p>
          <a:p>
            <a:r>
              <a:rPr lang="en-US" baseline="0" dirty="0" smtClean="0"/>
              <a:t>As this slide from Complete College America shows many students take far more credits than most programs require to graduate. </a:t>
            </a:r>
            <a:endParaRPr lang="en-US" dirty="0"/>
          </a:p>
        </p:txBody>
      </p:sp>
      <p:sp>
        <p:nvSpPr>
          <p:cNvPr id="4" name="Slide Number Placeholder 3"/>
          <p:cNvSpPr>
            <a:spLocks noGrp="1"/>
          </p:cNvSpPr>
          <p:nvPr>
            <p:ph type="sldNum" sz="quarter" idx="10"/>
          </p:nvPr>
        </p:nvSpPr>
        <p:spPr/>
        <p:txBody>
          <a:bodyPr/>
          <a:lstStyle/>
          <a:p>
            <a:fld id="{C1F10624-4896-4D08-99C7-9B514E128A55}" type="slidenum">
              <a:rPr lang="en-US" smtClean="0"/>
              <a:pPr/>
              <a:t>11</a:t>
            </a:fld>
            <a:endParaRPr lang="en-US"/>
          </a:p>
        </p:txBody>
      </p:sp>
    </p:spTree>
    <p:extLst>
      <p:ext uri="{BB962C8B-B14F-4D97-AF65-F5344CB8AC3E}">
        <p14:creationId xmlns:p14="http://schemas.microsoft.com/office/powerpoint/2010/main" val="3878170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C5C6FF-0AF9-4C70-A0A7-171DB6BF1BF1}" type="datetimeFigureOut">
              <a:rPr lang="en-US" smtClean="0"/>
              <a:pPr/>
              <a:t>9/18/15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65A3CD-26AF-4D92-96C6-4AD1024E544F}" type="slidenum">
              <a:rPr lang="en-US" smtClean="0"/>
              <a:pPr/>
              <a:t>‹#›</a:t>
            </a:fld>
            <a:endParaRPr lang="en-US"/>
          </a:p>
        </p:txBody>
      </p:sp>
    </p:spTree>
    <p:extLst>
      <p:ext uri="{BB962C8B-B14F-4D97-AF65-F5344CB8AC3E}">
        <p14:creationId xmlns:p14="http://schemas.microsoft.com/office/powerpoint/2010/main" val="430957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C5C6FF-0AF9-4C70-A0A7-171DB6BF1BF1}" type="datetimeFigureOut">
              <a:rPr lang="en-US" smtClean="0"/>
              <a:pPr/>
              <a:t>9/18/15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65A3CD-26AF-4D92-96C6-4AD1024E544F}" type="slidenum">
              <a:rPr lang="en-US" smtClean="0"/>
              <a:pPr/>
              <a:t>‹#›</a:t>
            </a:fld>
            <a:endParaRPr lang="en-US"/>
          </a:p>
        </p:txBody>
      </p:sp>
    </p:spTree>
    <p:extLst>
      <p:ext uri="{BB962C8B-B14F-4D97-AF65-F5344CB8AC3E}">
        <p14:creationId xmlns:p14="http://schemas.microsoft.com/office/powerpoint/2010/main" val="423976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C5C6FF-0AF9-4C70-A0A7-171DB6BF1BF1}" type="datetimeFigureOut">
              <a:rPr lang="en-US" smtClean="0"/>
              <a:pPr/>
              <a:t>9/18/15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65A3CD-26AF-4D92-96C6-4AD1024E544F}" type="slidenum">
              <a:rPr lang="en-US" smtClean="0"/>
              <a:pPr/>
              <a:t>‹#›</a:t>
            </a:fld>
            <a:endParaRPr lang="en-US"/>
          </a:p>
        </p:txBody>
      </p:sp>
    </p:spTree>
    <p:extLst>
      <p:ext uri="{BB962C8B-B14F-4D97-AF65-F5344CB8AC3E}">
        <p14:creationId xmlns:p14="http://schemas.microsoft.com/office/powerpoint/2010/main" val="4240702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8BA8D5-8B27-D342-80C1-30EEF9171B9D}" type="datetimeFigureOut">
              <a:rPr lang="en-US" smtClean="0">
                <a:solidFill>
                  <a:prstClr val="black">
                    <a:tint val="75000"/>
                  </a:prstClr>
                </a:solidFill>
                <a:latin typeface="Calibri"/>
              </a:rPr>
              <a:pPr/>
              <a:t>9/18/15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0E0EDE5-50D1-254D-88EE-7A7AC43F09C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79577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8BA8D5-8B27-D342-80C1-30EEF9171B9D}" type="datetimeFigureOut">
              <a:rPr lang="en-US" smtClean="0">
                <a:solidFill>
                  <a:prstClr val="black">
                    <a:tint val="75000"/>
                  </a:prstClr>
                </a:solidFill>
                <a:latin typeface="Calibri"/>
              </a:rPr>
              <a:pPr/>
              <a:t>9/18/15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0E0EDE5-50D1-254D-88EE-7A7AC43F09C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85865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8BA8D5-8B27-D342-80C1-30EEF9171B9D}" type="datetimeFigureOut">
              <a:rPr lang="en-US" smtClean="0">
                <a:solidFill>
                  <a:prstClr val="black">
                    <a:tint val="75000"/>
                  </a:prstClr>
                </a:solidFill>
                <a:latin typeface="Calibri"/>
              </a:rPr>
              <a:pPr/>
              <a:t>9/18/15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0E0EDE5-50D1-254D-88EE-7A7AC43F09C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18664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8BA8D5-8B27-D342-80C1-30EEF9171B9D}" type="datetimeFigureOut">
              <a:rPr lang="en-US" smtClean="0">
                <a:solidFill>
                  <a:prstClr val="black">
                    <a:tint val="75000"/>
                  </a:prstClr>
                </a:solidFill>
                <a:latin typeface="Calibri"/>
              </a:rPr>
              <a:pPr/>
              <a:t>9/18/15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0E0EDE5-50D1-254D-88EE-7A7AC43F09C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34021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8BA8D5-8B27-D342-80C1-30EEF9171B9D}" type="datetimeFigureOut">
              <a:rPr lang="en-US" smtClean="0">
                <a:solidFill>
                  <a:prstClr val="black">
                    <a:tint val="75000"/>
                  </a:prstClr>
                </a:solidFill>
                <a:latin typeface="Calibri"/>
              </a:rPr>
              <a:pPr/>
              <a:t>9/18/15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E0E0EDE5-50D1-254D-88EE-7A7AC43F09C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52786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8BA8D5-8B27-D342-80C1-30EEF9171B9D}" type="datetimeFigureOut">
              <a:rPr lang="en-US" smtClean="0">
                <a:solidFill>
                  <a:prstClr val="black">
                    <a:tint val="75000"/>
                  </a:prstClr>
                </a:solidFill>
                <a:latin typeface="Calibri"/>
              </a:rPr>
              <a:pPr/>
              <a:t>9/18/15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E0E0EDE5-50D1-254D-88EE-7A7AC43F09C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1597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8BA8D5-8B27-D342-80C1-30EEF9171B9D}" type="datetimeFigureOut">
              <a:rPr lang="en-US" smtClean="0">
                <a:solidFill>
                  <a:prstClr val="black">
                    <a:tint val="75000"/>
                  </a:prstClr>
                </a:solidFill>
                <a:latin typeface="Calibri"/>
              </a:rPr>
              <a:pPr/>
              <a:t>9/18/15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E0E0EDE5-50D1-254D-88EE-7A7AC43F09C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093735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8BA8D5-8B27-D342-80C1-30EEF9171B9D}" type="datetimeFigureOut">
              <a:rPr lang="en-US" smtClean="0">
                <a:solidFill>
                  <a:prstClr val="black">
                    <a:tint val="75000"/>
                  </a:prstClr>
                </a:solidFill>
                <a:latin typeface="Calibri"/>
              </a:rPr>
              <a:pPr/>
              <a:t>9/18/15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0E0EDE5-50D1-254D-88EE-7A7AC43F09C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32421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C5C6FF-0AF9-4C70-A0A7-171DB6BF1BF1}" type="datetimeFigureOut">
              <a:rPr lang="en-US" smtClean="0"/>
              <a:pPr/>
              <a:t>9/18/15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65A3CD-26AF-4D92-96C6-4AD1024E544F}" type="slidenum">
              <a:rPr lang="en-US" smtClean="0"/>
              <a:pPr/>
              <a:t>‹#›</a:t>
            </a:fld>
            <a:endParaRPr lang="en-US"/>
          </a:p>
        </p:txBody>
      </p:sp>
    </p:spTree>
    <p:extLst>
      <p:ext uri="{BB962C8B-B14F-4D97-AF65-F5344CB8AC3E}">
        <p14:creationId xmlns:p14="http://schemas.microsoft.com/office/powerpoint/2010/main" val="34663406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8BA8D5-8B27-D342-80C1-30EEF9171B9D}" type="datetimeFigureOut">
              <a:rPr lang="en-US" smtClean="0">
                <a:solidFill>
                  <a:prstClr val="black">
                    <a:tint val="75000"/>
                  </a:prstClr>
                </a:solidFill>
                <a:latin typeface="Calibri"/>
              </a:rPr>
              <a:pPr/>
              <a:t>9/18/15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0E0EDE5-50D1-254D-88EE-7A7AC43F09C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718050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8BA8D5-8B27-D342-80C1-30EEF9171B9D}" type="datetimeFigureOut">
              <a:rPr lang="en-US" smtClean="0">
                <a:solidFill>
                  <a:prstClr val="black">
                    <a:tint val="75000"/>
                  </a:prstClr>
                </a:solidFill>
                <a:latin typeface="Calibri"/>
              </a:rPr>
              <a:pPr/>
              <a:t>9/18/15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0E0EDE5-50D1-254D-88EE-7A7AC43F09C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842830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8BA8D5-8B27-D342-80C1-30EEF9171B9D}" type="datetimeFigureOut">
              <a:rPr lang="en-US" smtClean="0">
                <a:solidFill>
                  <a:prstClr val="black">
                    <a:tint val="75000"/>
                  </a:prstClr>
                </a:solidFill>
                <a:latin typeface="Calibri"/>
              </a:rPr>
              <a:pPr/>
              <a:t>9/18/15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0E0EDE5-50D1-254D-88EE-7A7AC43F09C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74691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C5C6FF-0AF9-4C70-A0A7-171DB6BF1BF1}" type="datetimeFigureOut">
              <a:rPr lang="en-US" smtClean="0"/>
              <a:pPr/>
              <a:t>9/18/15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65A3CD-26AF-4D92-96C6-4AD1024E544F}" type="slidenum">
              <a:rPr lang="en-US" smtClean="0"/>
              <a:pPr/>
              <a:t>‹#›</a:t>
            </a:fld>
            <a:endParaRPr lang="en-US"/>
          </a:p>
        </p:txBody>
      </p:sp>
    </p:spTree>
    <p:extLst>
      <p:ext uri="{BB962C8B-B14F-4D97-AF65-F5344CB8AC3E}">
        <p14:creationId xmlns:p14="http://schemas.microsoft.com/office/powerpoint/2010/main" val="4069307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C5C6FF-0AF9-4C70-A0A7-171DB6BF1BF1}" type="datetimeFigureOut">
              <a:rPr lang="en-US" smtClean="0"/>
              <a:pPr/>
              <a:t>9/18/15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65A3CD-26AF-4D92-96C6-4AD1024E544F}" type="slidenum">
              <a:rPr lang="en-US" smtClean="0"/>
              <a:pPr/>
              <a:t>‹#›</a:t>
            </a:fld>
            <a:endParaRPr lang="en-US"/>
          </a:p>
        </p:txBody>
      </p:sp>
    </p:spTree>
    <p:extLst>
      <p:ext uri="{BB962C8B-B14F-4D97-AF65-F5344CB8AC3E}">
        <p14:creationId xmlns:p14="http://schemas.microsoft.com/office/powerpoint/2010/main" val="1616783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C5C6FF-0AF9-4C70-A0A7-171DB6BF1BF1}" type="datetimeFigureOut">
              <a:rPr lang="en-US" smtClean="0"/>
              <a:pPr/>
              <a:t>9/18/15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65A3CD-26AF-4D92-96C6-4AD1024E544F}" type="slidenum">
              <a:rPr lang="en-US" smtClean="0"/>
              <a:pPr/>
              <a:t>‹#›</a:t>
            </a:fld>
            <a:endParaRPr lang="en-US"/>
          </a:p>
        </p:txBody>
      </p:sp>
    </p:spTree>
    <p:extLst>
      <p:ext uri="{BB962C8B-B14F-4D97-AF65-F5344CB8AC3E}">
        <p14:creationId xmlns:p14="http://schemas.microsoft.com/office/powerpoint/2010/main" val="2083176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C5C6FF-0AF9-4C70-A0A7-171DB6BF1BF1}" type="datetimeFigureOut">
              <a:rPr lang="en-US" smtClean="0"/>
              <a:pPr/>
              <a:t>9/18/15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65A3CD-26AF-4D92-96C6-4AD1024E544F}" type="slidenum">
              <a:rPr lang="en-US" smtClean="0"/>
              <a:pPr/>
              <a:t>‹#›</a:t>
            </a:fld>
            <a:endParaRPr lang="en-US"/>
          </a:p>
        </p:txBody>
      </p:sp>
    </p:spTree>
    <p:extLst>
      <p:ext uri="{BB962C8B-B14F-4D97-AF65-F5344CB8AC3E}">
        <p14:creationId xmlns:p14="http://schemas.microsoft.com/office/powerpoint/2010/main" val="1583293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C5C6FF-0AF9-4C70-A0A7-171DB6BF1BF1}" type="datetimeFigureOut">
              <a:rPr lang="en-US" smtClean="0"/>
              <a:pPr/>
              <a:t>9/18/15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65A3CD-26AF-4D92-96C6-4AD1024E544F}" type="slidenum">
              <a:rPr lang="en-US" smtClean="0"/>
              <a:pPr/>
              <a:t>‹#›</a:t>
            </a:fld>
            <a:endParaRPr lang="en-US"/>
          </a:p>
        </p:txBody>
      </p:sp>
    </p:spTree>
    <p:extLst>
      <p:ext uri="{BB962C8B-B14F-4D97-AF65-F5344CB8AC3E}">
        <p14:creationId xmlns:p14="http://schemas.microsoft.com/office/powerpoint/2010/main" val="3394860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C5C6FF-0AF9-4C70-A0A7-171DB6BF1BF1}" type="datetimeFigureOut">
              <a:rPr lang="en-US" smtClean="0"/>
              <a:pPr/>
              <a:t>9/18/15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65A3CD-26AF-4D92-96C6-4AD1024E544F}" type="slidenum">
              <a:rPr lang="en-US" smtClean="0"/>
              <a:pPr/>
              <a:t>‹#›</a:t>
            </a:fld>
            <a:endParaRPr lang="en-US"/>
          </a:p>
        </p:txBody>
      </p:sp>
    </p:spTree>
    <p:extLst>
      <p:ext uri="{BB962C8B-B14F-4D97-AF65-F5344CB8AC3E}">
        <p14:creationId xmlns:p14="http://schemas.microsoft.com/office/powerpoint/2010/main" val="2661675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C5C6FF-0AF9-4C70-A0A7-171DB6BF1BF1}" type="datetimeFigureOut">
              <a:rPr lang="en-US" smtClean="0"/>
              <a:pPr/>
              <a:t>9/18/15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65A3CD-26AF-4D92-96C6-4AD1024E544F}" type="slidenum">
              <a:rPr lang="en-US" smtClean="0"/>
              <a:pPr/>
              <a:t>‹#›</a:t>
            </a:fld>
            <a:endParaRPr lang="en-US"/>
          </a:p>
        </p:txBody>
      </p:sp>
    </p:spTree>
    <p:extLst>
      <p:ext uri="{BB962C8B-B14F-4D97-AF65-F5344CB8AC3E}">
        <p14:creationId xmlns:p14="http://schemas.microsoft.com/office/powerpoint/2010/main" val="130311163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74638"/>
            <a:ext cx="91440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C5C6FF-0AF9-4C70-A0A7-171DB6BF1BF1}" type="datetimeFigureOut">
              <a:rPr lang="en-US" smtClean="0"/>
              <a:pPr/>
              <a:t>9/18/15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65A3CD-26AF-4D92-96C6-4AD1024E544F}" type="slidenum">
              <a:rPr lang="en-US" smtClean="0"/>
              <a:pPr/>
              <a:t>‹#›</a:t>
            </a:fld>
            <a:endParaRPr lang="en-US"/>
          </a:p>
        </p:txBody>
      </p:sp>
    </p:spTree>
    <p:extLst>
      <p:ext uri="{BB962C8B-B14F-4D97-AF65-F5344CB8AC3E}">
        <p14:creationId xmlns:p14="http://schemas.microsoft.com/office/powerpoint/2010/main" val="3335078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268BA8D5-8B27-D342-80C1-30EEF9171B9D}" type="datetimeFigureOut">
              <a:rPr lang="en-US" smtClean="0">
                <a:solidFill>
                  <a:prstClr val="black">
                    <a:tint val="75000"/>
                  </a:prstClr>
                </a:solidFill>
                <a:latin typeface="Calibri"/>
              </a:rPr>
              <a:pPr defTabSz="457200"/>
              <a:t>9/18/15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E0E0EDE5-50D1-254D-88EE-7A7AC43F09C9}" type="slidenum">
              <a:rPr lang="en-US" smtClean="0">
                <a:solidFill>
                  <a:prstClr val="black">
                    <a:tint val="75000"/>
                  </a:prstClr>
                </a:solidFill>
                <a:latin typeface="Calibri"/>
              </a:rPr>
              <a:pPr defTabSz="457200"/>
              <a:t>‹#›</a:t>
            </a:fld>
            <a:endParaRPr lang="en-US">
              <a:solidFill>
                <a:prstClr val="black">
                  <a:tint val="75000"/>
                </a:prstClr>
              </a:solidFill>
              <a:latin typeface="Calibri"/>
            </a:endParaRPr>
          </a:p>
        </p:txBody>
      </p:sp>
    </p:spTree>
    <p:extLst>
      <p:ext uri="{BB962C8B-B14F-4D97-AF65-F5344CB8AC3E}">
        <p14:creationId xmlns:p14="http://schemas.microsoft.com/office/powerpoint/2010/main" val="7859823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4.png"/><Relationship Id="rId5" Type="http://schemas.openxmlformats.org/officeDocument/2006/relationships/package" Target="../embeddings/Microsoft_Excel_Sheet1.xlsx"/><Relationship Id="rId6" Type="http://schemas.openxmlformats.org/officeDocument/2006/relationships/image" Target="../media/image16.emf"/><Relationship Id="rId1" Type="http://schemas.openxmlformats.org/officeDocument/2006/relationships/vmlDrawing" Target="../drawings/vmlDrawing3.vml"/><Relationship Id="rId2"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Excel_Sheet2.xlsx"/><Relationship Id="rId4" Type="http://schemas.openxmlformats.org/officeDocument/2006/relationships/image" Target="../media/image17.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10.png"/><Relationship Id="rId5" Type="http://schemas.openxmlformats.org/officeDocument/2006/relationships/oleObject" Target="../embeddings/oleObject1.bin"/><Relationship Id="rId6" Type="http://schemas.openxmlformats.org/officeDocument/2006/relationships/image" Target="../media/image9.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2.bin"/><Relationship Id="rId5" Type="http://schemas.openxmlformats.org/officeDocument/2006/relationships/image" Target="../media/image11.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2.emf"/><Relationship Id="rId5"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 Same Side Corner Rectangle 14"/>
          <p:cNvSpPr/>
          <p:nvPr/>
        </p:nvSpPr>
        <p:spPr>
          <a:xfrm>
            <a:off x="81280" y="71873"/>
            <a:ext cx="8981440" cy="213360"/>
          </a:xfrm>
          <a:prstGeom prst="round2SameRect">
            <a:avLst/>
          </a:prstGeom>
          <a:solidFill>
            <a:srgbClr val="69002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 name="Rectangle 3"/>
          <p:cNvSpPr/>
          <p:nvPr/>
        </p:nvSpPr>
        <p:spPr>
          <a:xfrm>
            <a:off x="5706534" y="5891260"/>
            <a:ext cx="3429000" cy="848205"/>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444</a:t>
            </a:r>
            <a:endParaRPr lang="en-US" dirty="0"/>
          </a:p>
        </p:txBody>
      </p:sp>
      <p:pic>
        <p:nvPicPr>
          <p:cNvPr id="8" name="Picture 7" descr="Admissions Powerpoint_0010.jp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81280" y="309744"/>
            <a:ext cx="8987457" cy="5589983"/>
          </a:xfrm>
          <a:prstGeom prst="rect">
            <a:avLst/>
          </a:prstGeom>
        </p:spPr>
      </p:pic>
      <p:sp>
        <p:nvSpPr>
          <p:cNvPr id="9" name="Rectangle 8"/>
          <p:cNvSpPr/>
          <p:nvPr/>
        </p:nvSpPr>
        <p:spPr>
          <a:xfrm>
            <a:off x="81280" y="309744"/>
            <a:ext cx="8981440" cy="5589984"/>
          </a:xfrm>
          <a:prstGeom prst="rect">
            <a:avLst/>
          </a:prstGeom>
          <a:solidFill>
            <a:srgbClr val="69002A">
              <a:alpha val="50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451043" y="517803"/>
            <a:ext cx="8308680" cy="6494086"/>
          </a:xfrm>
          <a:prstGeom prst="rect">
            <a:avLst/>
          </a:prstGeom>
          <a:noFill/>
        </p:spPr>
        <p:txBody>
          <a:bodyPr wrap="square" rtlCol="0">
            <a:spAutoFit/>
          </a:bodyPr>
          <a:lstStyle/>
          <a:p>
            <a:r>
              <a:rPr lang="en-US" sz="2600" b="1" dirty="0" smtClean="0">
                <a:ln w="3175" cmpd="sng">
                  <a:noFill/>
                </a:ln>
                <a:solidFill>
                  <a:srgbClr val="FFFFFF"/>
                </a:solidFill>
                <a:latin typeface="Gill Sans"/>
                <a:cs typeface="Gill Sans"/>
              </a:rPr>
              <a:t>Three Strategies for Supporting Student Success in their College Marathon</a:t>
            </a:r>
          </a:p>
          <a:p>
            <a:r>
              <a:rPr lang="en-US" sz="2600" b="1" dirty="0" smtClean="0">
                <a:ln w="3175" cmpd="sng">
                  <a:noFill/>
                </a:ln>
                <a:solidFill>
                  <a:srgbClr val="FAAD30"/>
                </a:solidFill>
                <a:latin typeface="Gill Sans"/>
                <a:cs typeface="Gill Sans"/>
              </a:rPr>
              <a:t>Southern Illinois University Carbondale</a:t>
            </a:r>
          </a:p>
          <a:p>
            <a:endParaRPr lang="en-US" sz="2400" b="1" dirty="0" smtClean="0">
              <a:ln w="3175" cmpd="sng">
                <a:noFill/>
              </a:ln>
              <a:solidFill>
                <a:srgbClr val="FAAD30"/>
              </a:solidFill>
              <a:latin typeface="Gill Sans"/>
              <a:cs typeface="Gill Sans"/>
            </a:endParaRPr>
          </a:p>
          <a:p>
            <a:endParaRPr lang="en-US" sz="2400" b="1" dirty="0">
              <a:ln w="3175" cmpd="sng">
                <a:noFill/>
              </a:ln>
              <a:solidFill>
                <a:srgbClr val="FAAD30"/>
              </a:solidFill>
              <a:latin typeface="Gill Sans"/>
              <a:cs typeface="Gill Sans"/>
            </a:endParaRPr>
          </a:p>
          <a:p>
            <a:endParaRPr lang="en-US" sz="2400" b="1" dirty="0" smtClean="0">
              <a:ln w="3175" cmpd="sng">
                <a:noFill/>
              </a:ln>
              <a:solidFill>
                <a:srgbClr val="FAAD30"/>
              </a:solidFill>
              <a:latin typeface="Gill Sans"/>
              <a:cs typeface="Gill Sans"/>
            </a:endParaRPr>
          </a:p>
          <a:p>
            <a:endParaRPr lang="en-US" sz="2400" b="1" dirty="0" smtClean="0">
              <a:ln w="3175" cmpd="sng">
                <a:noFill/>
              </a:ln>
              <a:solidFill>
                <a:srgbClr val="FAAD30"/>
              </a:solidFill>
              <a:latin typeface="Gill Sans"/>
              <a:cs typeface="Gill Sans"/>
            </a:endParaRPr>
          </a:p>
          <a:p>
            <a:endParaRPr lang="en-US" sz="2800" b="1" dirty="0">
              <a:ln w="3175" cmpd="sng">
                <a:noFill/>
              </a:ln>
              <a:solidFill>
                <a:srgbClr val="FAAD30"/>
              </a:solidFill>
              <a:latin typeface="Gill Sans"/>
              <a:cs typeface="Gill Sans"/>
            </a:endParaRPr>
          </a:p>
          <a:p>
            <a:endParaRPr lang="en-US" sz="2400" b="1" dirty="0">
              <a:ln w="3175" cmpd="sng">
                <a:noFill/>
              </a:ln>
              <a:solidFill>
                <a:srgbClr val="FAAD30"/>
              </a:solidFill>
              <a:latin typeface="Gill Sans"/>
              <a:cs typeface="Gill Sans"/>
            </a:endParaRPr>
          </a:p>
          <a:p>
            <a:endParaRPr lang="en-US" sz="2400" b="1" dirty="0" smtClean="0">
              <a:ln w="3175" cmpd="sng">
                <a:noFill/>
              </a:ln>
              <a:solidFill>
                <a:srgbClr val="FAAD30"/>
              </a:solidFill>
              <a:latin typeface="Gill Sans"/>
              <a:cs typeface="Gill Sans"/>
            </a:endParaRPr>
          </a:p>
          <a:p>
            <a:endParaRPr lang="en-US" sz="2600" b="1" dirty="0">
              <a:ln w="3175" cmpd="sng">
                <a:noFill/>
              </a:ln>
              <a:solidFill>
                <a:srgbClr val="FAAD30"/>
              </a:solidFill>
              <a:latin typeface="Gill Sans"/>
              <a:cs typeface="Gill Sans"/>
            </a:endParaRPr>
          </a:p>
          <a:p>
            <a:r>
              <a:rPr lang="en-US" sz="2200" b="1" dirty="0" smtClean="0">
                <a:ln w="3175" cmpd="sng">
                  <a:noFill/>
                </a:ln>
                <a:solidFill>
                  <a:srgbClr val="FFFFFF"/>
                </a:solidFill>
                <a:latin typeface="Gill Sans"/>
                <a:cs typeface="Gill Sans"/>
              </a:rPr>
              <a:t>Gregory </a:t>
            </a:r>
            <a:r>
              <a:rPr lang="en-US" sz="2200" b="1" dirty="0" err="1" smtClean="0">
                <a:ln w="3175" cmpd="sng">
                  <a:noFill/>
                </a:ln>
                <a:solidFill>
                  <a:srgbClr val="FFFFFF"/>
                </a:solidFill>
                <a:latin typeface="Gill Sans"/>
                <a:cs typeface="Gill Sans"/>
              </a:rPr>
              <a:t>Budzban</a:t>
            </a:r>
            <a:r>
              <a:rPr lang="en-US" sz="2200" b="1" dirty="0" smtClean="0">
                <a:ln w="3175" cmpd="sng">
                  <a:noFill/>
                </a:ln>
                <a:solidFill>
                  <a:srgbClr val="FFFFFF"/>
                </a:solidFill>
                <a:latin typeface="Gill Sans"/>
                <a:cs typeface="Gill Sans"/>
              </a:rPr>
              <a:t>, Chair, Department of Mathematics</a:t>
            </a:r>
          </a:p>
          <a:p>
            <a:r>
              <a:rPr lang="en-US" sz="2200" b="1" dirty="0" smtClean="0">
                <a:ln w="3175" cmpd="sng">
                  <a:noFill/>
                </a:ln>
                <a:solidFill>
                  <a:srgbClr val="FFFFFF"/>
                </a:solidFill>
                <a:latin typeface="Gill Sans"/>
                <a:cs typeface="Gill Sans"/>
              </a:rPr>
              <a:t>Patsy Manfredi, Director, University Core Curriculum</a:t>
            </a:r>
          </a:p>
          <a:p>
            <a:r>
              <a:rPr lang="en-US" sz="2200" b="1" dirty="0" smtClean="0">
                <a:ln w="3175" cmpd="sng">
                  <a:noFill/>
                </a:ln>
                <a:solidFill>
                  <a:srgbClr val="FFFFFF"/>
                </a:solidFill>
                <a:latin typeface="Gill Sans"/>
                <a:cs typeface="Gill Sans"/>
              </a:rPr>
              <a:t>Tamara Workman, Director, Office of the Registrar</a:t>
            </a:r>
          </a:p>
          <a:p>
            <a:endParaRPr lang="en-US" sz="2600" b="1" dirty="0" smtClean="0">
              <a:ln w="3175" cmpd="sng">
                <a:noFill/>
              </a:ln>
              <a:solidFill>
                <a:srgbClr val="FFFFFF"/>
              </a:solidFill>
              <a:latin typeface="Gill Sans"/>
              <a:cs typeface="Gill Sans"/>
            </a:endParaRPr>
          </a:p>
          <a:p>
            <a:endParaRPr lang="en-US" sz="2600" b="1" dirty="0" smtClean="0">
              <a:ln w="3175" cmpd="sng">
                <a:noFill/>
              </a:ln>
              <a:solidFill>
                <a:schemeClr val="bg1"/>
              </a:solidFill>
              <a:latin typeface="Gill Sans"/>
              <a:cs typeface="Gill Sans"/>
            </a:endParaRPr>
          </a:p>
          <a:p>
            <a:endParaRPr lang="en-US" sz="2600" dirty="0"/>
          </a:p>
        </p:txBody>
      </p:sp>
      <p:sp>
        <p:nvSpPr>
          <p:cNvPr id="16" name="Round Same Side Corner Rectangle 15"/>
          <p:cNvSpPr/>
          <p:nvPr/>
        </p:nvSpPr>
        <p:spPr>
          <a:xfrm rot="10800000">
            <a:off x="81280" y="6697134"/>
            <a:ext cx="8981440" cy="107244"/>
          </a:xfrm>
          <a:prstGeom prst="round2SameRect">
            <a:avLst/>
          </a:prstGeom>
          <a:solidFill>
            <a:srgbClr val="69002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7" name="Picture 16" descr="SIU_horiz_1line_209-wht.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8281" y="6069040"/>
            <a:ext cx="4257886" cy="457412"/>
          </a:xfrm>
          <a:prstGeom prst="rect">
            <a:avLst/>
          </a:prstGeom>
        </p:spPr>
      </p:pic>
      <p:sp>
        <p:nvSpPr>
          <p:cNvPr id="2" name="TextBox 1"/>
          <p:cNvSpPr txBox="1"/>
          <p:nvPr/>
        </p:nvSpPr>
        <p:spPr>
          <a:xfrm>
            <a:off x="6361044" y="6135166"/>
            <a:ext cx="2146571" cy="369332"/>
          </a:xfrm>
          <a:prstGeom prst="rect">
            <a:avLst/>
          </a:prstGeom>
          <a:noFill/>
        </p:spPr>
        <p:txBody>
          <a:bodyPr wrap="square" rtlCol="0">
            <a:spAutoFit/>
          </a:bodyPr>
          <a:lstStyle/>
          <a:p>
            <a:r>
              <a:rPr lang="en-US" dirty="0" smtClean="0">
                <a:latin typeface="Gill Sans MT"/>
                <a:cs typeface="Gill Sans MT"/>
              </a:rPr>
              <a:t>July 15, 2015</a:t>
            </a:r>
            <a:endParaRPr lang="en-US" dirty="0">
              <a:latin typeface="Gill Sans MT"/>
              <a:cs typeface="Gill Sans MT"/>
            </a:endParaRPr>
          </a:p>
        </p:txBody>
      </p:sp>
    </p:spTree>
    <p:extLst>
      <p:ext uri="{BB962C8B-B14F-4D97-AF65-F5344CB8AC3E}">
        <p14:creationId xmlns:p14="http://schemas.microsoft.com/office/powerpoint/2010/main" val="396730893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30205" y="772568"/>
            <a:ext cx="8415867" cy="869950"/>
          </a:xfrm>
          <a:prstGeom prst="rect">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pic>
        <p:nvPicPr>
          <p:cNvPr id="2" name="Picture 1" descr="runner-27852_128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20408"/>
            <a:ext cx="4572000" cy="3886199"/>
          </a:xfrm>
          <a:prstGeom prst="rect">
            <a:avLst/>
          </a:prstGeom>
          <a:effectLst/>
        </p:spPr>
      </p:pic>
      <p:sp>
        <p:nvSpPr>
          <p:cNvPr id="3" name="Round Same Side Corner Rectangle 2"/>
          <p:cNvSpPr/>
          <p:nvPr/>
        </p:nvSpPr>
        <p:spPr>
          <a:xfrm>
            <a:off x="82312" y="52212"/>
            <a:ext cx="8981440" cy="213360"/>
          </a:xfrm>
          <a:prstGeom prst="round2SameRect">
            <a:avLst/>
          </a:prstGeom>
          <a:solidFill>
            <a:srgbClr val="69002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 name="Round Same Side Corner Rectangle 3"/>
          <p:cNvSpPr/>
          <p:nvPr/>
        </p:nvSpPr>
        <p:spPr>
          <a:xfrm rot="10800000">
            <a:off x="63498" y="6751554"/>
            <a:ext cx="8981440" cy="107244"/>
          </a:xfrm>
          <a:prstGeom prst="round2SameRect">
            <a:avLst/>
          </a:prstGeom>
          <a:solidFill>
            <a:srgbClr val="69002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E002B"/>
              </a:solidFill>
            </a:endParaRPr>
          </a:p>
        </p:txBody>
      </p:sp>
      <p:sp>
        <p:nvSpPr>
          <p:cNvPr id="6" name="TextBox 5"/>
          <p:cNvSpPr txBox="1"/>
          <p:nvPr/>
        </p:nvSpPr>
        <p:spPr>
          <a:xfrm>
            <a:off x="306915" y="761998"/>
            <a:ext cx="8434916" cy="830997"/>
          </a:xfrm>
          <a:prstGeom prst="rect">
            <a:avLst/>
          </a:prstGeom>
          <a:noFill/>
        </p:spPr>
        <p:txBody>
          <a:bodyPr wrap="square" rtlCol="0">
            <a:spAutoFit/>
          </a:bodyPr>
          <a:lstStyle/>
          <a:p>
            <a:pPr algn="ctr"/>
            <a:r>
              <a:rPr lang="en-US" sz="4800" b="1" dirty="0" smtClean="0">
                <a:solidFill>
                  <a:schemeClr val="bg1"/>
                </a:solidFill>
              </a:rPr>
              <a:t>Finishing the College Marathon</a:t>
            </a:r>
            <a:endParaRPr lang="en-US" sz="4800" b="1" dirty="0">
              <a:solidFill>
                <a:schemeClr val="bg1"/>
              </a:solidFill>
            </a:endParaRPr>
          </a:p>
        </p:txBody>
      </p:sp>
      <p:sp>
        <p:nvSpPr>
          <p:cNvPr id="9" name="TextBox 8"/>
          <p:cNvSpPr txBox="1"/>
          <p:nvPr/>
        </p:nvSpPr>
        <p:spPr>
          <a:xfrm>
            <a:off x="4540249" y="2074329"/>
            <a:ext cx="4455583" cy="4524315"/>
          </a:xfrm>
          <a:prstGeom prst="rect">
            <a:avLst/>
          </a:prstGeom>
          <a:noFill/>
        </p:spPr>
        <p:txBody>
          <a:bodyPr wrap="square" rtlCol="0">
            <a:spAutoFit/>
          </a:bodyPr>
          <a:lstStyle/>
          <a:p>
            <a:pPr marL="514350" indent="-514350">
              <a:buAutoNum type="arabicPeriod"/>
            </a:pPr>
            <a:r>
              <a:rPr lang="en-US" sz="3200" b="1" dirty="0" smtClean="0">
                <a:solidFill>
                  <a:srgbClr val="5C2625">
                    <a:alpha val="70000"/>
                  </a:srgbClr>
                </a:solidFill>
              </a:rPr>
              <a:t>Maintain the right pace – 15 to Finish.</a:t>
            </a:r>
          </a:p>
          <a:p>
            <a:pPr marL="514350" indent="-514350">
              <a:buAutoNum type="arabicPeriod"/>
            </a:pPr>
            <a:endParaRPr lang="en-US" sz="3200" b="1" dirty="0" smtClean="0">
              <a:solidFill>
                <a:srgbClr val="5C2625"/>
              </a:solidFill>
            </a:endParaRPr>
          </a:p>
          <a:p>
            <a:pPr marL="514350" indent="-514350">
              <a:buAutoNum type="arabicPeriod"/>
            </a:pPr>
            <a:r>
              <a:rPr lang="en-US" sz="3200" b="1" dirty="0" smtClean="0">
                <a:solidFill>
                  <a:srgbClr val="5C2625"/>
                </a:solidFill>
              </a:rPr>
              <a:t>Stay on a pathway to success.</a:t>
            </a:r>
          </a:p>
          <a:p>
            <a:pPr marL="514350" indent="-514350">
              <a:buAutoNum type="arabicPeriod"/>
            </a:pPr>
            <a:endParaRPr lang="en-US" sz="3200" b="1" dirty="0">
              <a:solidFill>
                <a:srgbClr val="5C2625">
                  <a:alpha val="70000"/>
                </a:srgbClr>
              </a:solidFill>
            </a:endParaRPr>
          </a:p>
          <a:p>
            <a:pPr marL="514350" indent="-514350">
              <a:buAutoNum type="arabicPeriod"/>
            </a:pPr>
            <a:r>
              <a:rPr lang="en-US" sz="3200" b="1" dirty="0" smtClean="0">
                <a:solidFill>
                  <a:srgbClr val="5C2625">
                    <a:alpha val="70000"/>
                  </a:srgbClr>
                </a:solidFill>
              </a:rPr>
              <a:t>Intervene early to avoid setbacks.</a:t>
            </a:r>
          </a:p>
          <a:p>
            <a:pPr marL="514350" indent="-514350">
              <a:buAutoNum type="arabicPeriod"/>
            </a:pPr>
            <a:endParaRPr lang="en-US" sz="3200" b="1" dirty="0">
              <a:solidFill>
                <a:srgbClr val="5C2625"/>
              </a:solidFill>
            </a:endParaRPr>
          </a:p>
        </p:txBody>
      </p:sp>
    </p:spTree>
    <p:extLst>
      <p:ext uri="{BB962C8B-B14F-4D97-AF65-F5344CB8AC3E}">
        <p14:creationId xmlns:p14="http://schemas.microsoft.com/office/powerpoint/2010/main" val="201776980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00094" y="370416"/>
            <a:ext cx="8962626" cy="6244167"/>
          </a:xfrm>
          <a:prstGeom prst="rect">
            <a:avLst/>
          </a:prstGeom>
          <a:solidFill>
            <a:srgbClr val="D9D6C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9D6CB"/>
              </a:solidFill>
            </a:endParaRPr>
          </a:p>
        </p:txBody>
      </p:sp>
      <p:pic>
        <p:nvPicPr>
          <p:cNvPr id="8" name="Picture 7" descr="Screen Shot 2015-07-14 at 12.28.4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714816"/>
          </a:xfrm>
          <a:prstGeom prst="rect">
            <a:avLst/>
          </a:prstGeom>
        </p:spPr>
      </p:pic>
    </p:spTree>
    <p:extLst>
      <p:ext uri="{BB962C8B-B14F-4D97-AF65-F5344CB8AC3E}">
        <p14:creationId xmlns:p14="http://schemas.microsoft.com/office/powerpoint/2010/main" val="204205223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00094" y="370416"/>
            <a:ext cx="8962626" cy="6244167"/>
          </a:xfrm>
          <a:prstGeom prst="rect">
            <a:avLst/>
          </a:prstGeom>
          <a:solidFill>
            <a:srgbClr val="D9D6C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9D6CB"/>
              </a:solidFill>
            </a:endParaRPr>
          </a:p>
        </p:txBody>
      </p:sp>
      <p:pic>
        <p:nvPicPr>
          <p:cNvPr id="2" name="Picture 1" descr="Screen Shot 2015-07-14 at 12.35.0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731961"/>
          </a:xfrm>
          <a:prstGeom prst="rect">
            <a:avLst/>
          </a:prstGeom>
        </p:spPr>
      </p:pic>
    </p:spTree>
    <p:extLst>
      <p:ext uri="{BB962C8B-B14F-4D97-AF65-F5344CB8AC3E}">
        <p14:creationId xmlns:p14="http://schemas.microsoft.com/office/powerpoint/2010/main" val="132417939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30205" y="772568"/>
            <a:ext cx="8415867" cy="869950"/>
          </a:xfrm>
          <a:prstGeom prst="rect">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pic>
        <p:nvPicPr>
          <p:cNvPr id="2" name="Picture 1" descr="runner-27852_128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20408"/>
            <a:ext cx="4572000" cy="3886199"/>
          </a:xfrm>
          <a:prstGeom prst="rect">
            <a:avLst/>
          </a:prstGeom>
          <a:effectLst/>
        </p:spPr>
      </p:pic>
      <p:sp>
        <p:nvSpPr>
          <p:cNvPr id="3" name="Round Same Side Corner Rectangle 2"/>
          <p:cNvSpPr/>
          <p:nvPr/>
        </p:nvSpPr>
        <p:spPr>
          <a:xfrm>
            <a:off x="82312" y="52212"/>
            <a:ext cx="8981440" cy="213360"/>
          </a:xfrm>
          <a:prstGeom prst="round2SameRect">
            <a:avLst/>
          </a:prstGeom>
          <a:solidFill>
            <a:srgbClr val="69002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 name="Round Same Side Corner Rectangle 3"/>
          <p:cNvSpPr/>
          <p:nvPr/>
        </p:nvSpPr>
        <p:spPr>
          <a:xfrm rot="10800000">
            <a:off x="63498" y="6751554"/>
            <a:ext cx="8981440" cy="107244"/>
          </a:xfrm>
          <a:prstGeom prst="round2SameRect">
            <a:avLst/>
          </a:prstGeom>
          <a:solidFill>
            <a:srgbClr val="69002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E002B"/>
              </a:solidFill>
            </a:endParaRPr>
          </a:p>
        </p:txBody>
      </p:sp>
      <p:sp>
        <p:nvSpPr>
          <p:cNvPr id="6" name="TextBox 5"/>
          <p:cNvSpPr txBox="1"/>
          <p:nvPr/>
        </p:nvSpPr>
        <p:spPr>
          <a:xfrm>
            <a:off x="306915" y="761998"/>
            <a:ext cx="8434916" cy="830997"/>
          </a:xfrm>
          <a:prstGeom prst="rect">
            <a:avLst/>
          </a:prstGeom>
          <a:noFill/>
        </p:spPr>
        <p:txBody>
          <a:bodyPr wrap="square" rtlCol="0">
            <a:spAutoFit/>
          </a:bodyPr>
          <a:lstStyle/>
          <a:p>
            <a:pPr algn="ctr"/>
            <a:r>
              <a:rPr lang="en-US" sz="4800" b="1" dirty="0" smtClean="0">
                <a:solidFill>
                  <a:schemeClr val="bg1"/>
                </a:solidFill>
              </a:rPr>
              <a:t>Guided Pathways to Success</a:t>
            </a:r>
            <a:endParaRPr lang="en-US" sz="4800" b="1" dirty="0">
              <a:solidFill>
                <a:schemeClr val="bg1"/>
              </a:solidFill>
            </a:endParaRPr>
          </a:p>
        </p:txBody>
      </p:sp>
      <p:sp>
        <p:nvSpPr>
          <p:cNvPr id="9" name="TextBox 8"/>
          <p:cNvSpPr txBox="1"/>
          <p:nvPr/>
        </p:nvSpPr>
        <p:spPr>
          <a:xfrm>
            <a:off x="4540249" y="2074329"/>
            <a:ext cx="4455583" cy="4031873"/>
          </a:xfrm>
          <a:prstGeom prst="rect">
            <a:avLst/>
          </a:prstGeom>
          <a:noFill/>
        </p:spPr>
        <p:txBody>
          <a:bodyPr wrap="square" rtlCol="0">
            <a:spAutoFit/>
          </a:bodyPr>
          <a:lstStyle/>
          <a:p>
            <a:r>
              <a:rPr lang="en-US" sz="3200" b="1" dirty="0">
                <a:solidFill>
                  <a:srgbClr val="5C2625"/>
                </a:solidFill>
              </a:rPr>
              <a:t>C</a:t>
            </a:r>
            <a:r>
              <a:rPr lang="en-US" sz="3200" b="1" dirty="0" smtClean="0">
                <a:solidFill>
                  <a:srgbClr val="5C2625"/>
                </a:solidFill>
              </a:rPr>
              <a:t>urricular designs containing “default choices” for students, leading them to make informed, deliberate decisions that are in their best interests given their educational goals. </a:t>
            </a:r>
            <a:endParaRPr lang="en-US" sz="3200" b="1" dirty="0">
              <a:solidFill>
                <a:srgbClr val="5C2625"/>
              </a:solidFill>
            </a:endParaRPr>
          </a:p>
        </p:txBody>
      </p:sp>
    </p:spTree>
    <p:extLst>
      <p:ext uri="{BB962C8B-B14F-4D97-AF65-F5344CB8AC3E}">
        <p14:creationId xmlns:p14="http://schemas.microsoft.com/office/powerpoint/2010/main" val="8238532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0" y="0"/>
            <a:ext cx="9144000" cy="6858000"/>
          </a:xfrm>
          <a:prstGeom prst="rect">
            <a:avLst/>
          </a:prstGeom>
          <a:solidFill>
            <a:srgbClr val="D9D6C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9D6CB"/>
              </a:solidFill>
            </a:endParaRPr>
          </a:p>
        </p:txBody>
      </p:sp>
      <p:sp>
        <p:nvSpPr>
          <p:cNvPr id="62" name="TextBox 61"/>
          <p:cNvSpPr txBox="1"/>
          <p:nvPr/>
        </p:nvSpPr>
        <p:spPr>
          <a:xfrm>
            <a:off x="5231033" y="2316028"/>
            <a:ext cx="3508177" cy="1569660"/>
          </a:xfrm>
          <a:prstGeom prst="rect">
            <a:avLst/>
          </a:prstGeom>
          <a:noFill/>
        </p:spPr>
        <p:txBody>
          <a:bodyPr wrap="square" rtlCol="0">
            <a:spAutoFit/>
          </a:bodyPr>
          <a:lstStyle/>
          <a:p>
            <a:pPr defTabSz="457200"/>
            <a:r>
              <a:rPr lang="en-US" sz="2400" dirty="0" smtClean="0">
                <a:solidFill>
                  <a:prstClr val="black"/>
                </a:solidFill>
                <a:latin typeface="Calibri"/>
              </a:rPr>
              <a:t>   BIOL 200B			4 CH</a:t>
            </a:r>
          </a:p>
          <a:p>
            <a:pPr defTabSz="457200"/>
            <a:r>
              <a:rPr lang="en-US" sz="2400" dirty="0" smtClean="0">
                <a:solidFill>
                  <a:prstClr val="black"/>
                </a:solidFill>
                <a:latin typeface="Calibri"/>
              </a:rPr>
              <a:t>   MATH 109			3 CH</a:t>
            </a:r>
          </a:p>
          <a:p>
            <a:pPr defTabSz="457200"/>
            <a:r>
              <a:rPr lang="en-US" sz="2400" dirty="0" smtClean="0">
                <a:solidFill>
                  <a:prstClr val="black"/>
                </a:solidFill>
                <a:latin typeface="Calibri"/>
              </a:rPr>
              <a:t>CHEM 210,211,212	5 CH</a:t>
            </a:r>
          </a:p>
          <a:p>
            <a:pPr defTabSz="457200"/>
            <a:r>
              <a:rPr lang="en-US" sz="2400" dirty="0" smtClean="0">
                <a:solidFill>
                  <a:prstClr val="black"/>
                </a:solidFill>
                <a:latin typeface="Calibri"/>
              </a:rPr>
              <a:t>ENGL 102				3 CH</a:t>
            </a:r>
            <a:endParaRPr lang="en-US" sz="2400" dirty="0">
              <a:solidFill>
                <a:prstClr val="black"/>
              </a:solidFill>
              <a:latin typeface="Calibri"/>
            </a:endParaRPr>
          </a:p>
        </p:txBody>
      </p:sp>
      <p:sp>
        <p:nvSpPr>
          <p:cNvPr id="4" name="Rectangle 3"/>
          <p:cNvSpPr/>
          <p:nvPr/>
        </p:nvSpPr>
        <p:spPr>
          <a:xfrm>
            <a:off x="457199" y="179917"/>
            <a:ext cx="8415867" cy="869950"/>
          </a:xfrm>
          <a:prstGeom prst="rect">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 name="Title 1"/>
          <p:cNvSpPr>
            <a:spLocks noGrp="1"/>
          </p:cNvSpPr>
          <p:nvPr>
            <p:ph type="ctrTitle"/>
          </p:nvPr>
        </p:nvSpPr>
        <p:spPr>
          <a:xfrm>
            <a:off x="592667" y="143934"/>
            <a:ext cx="8146543" cy="797983"/>
          </a:xfrm>
        </p:spPr>
        <p:txBody>
          <a:bodyPr>
            <a:normAutofit/>
          </a:bodyPr>
          <a:lstStyle/>
          <a:p>
            <a:r>
              <a:rPr lang="en-US" sz="3200" dirty="0" smtClean="0">
                <a:solidFill>
                  <a:schemeClr val="bg1"/>
                </a:solidFill>
                <a:latin typeface="Times"/>
                <a:cs typeface="Times"/>
              </a:rPr>
              <a:t>Life and Chemical Sciences Meta-Major</a:t>
            </a:r>
            <a:endParaRPr lang="en-US" sz="3200" dirty="0">
              <a:solidFill>
                <a:schemeClr val="bg1"/>
              </a:solidFill>
              <a:latin typeface="Times"/>
              <a:cs typeface="Times"/>
            </a:endParaRPr>
          </a:p>
        </p:txBody>
      </p:sp>
      <p:sp>
        <p:nvSpPr>
          <p:cNvPr id="5" name="Rectangle 4"/>
          <p:cNvSpPr/>
          <p:nvPr/>
        </p:nvSpPr>
        <p:spPr>
          <a:xfrm>
            <a:off x="1608666" y="1275547"/>
            <a:ext cx="6248400" cy="465667"/>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6" name="TextBox 5"/>
          <p:cNvSpPr txBox="1"/>
          <p:nvPr/>
        </p:nvSpPr>
        <p:spPr>
          <a:xfrm>
            <a:off x="2836333" y="1343281"/>
            <a:ext cx="3793066" cy="338554"/>
          </a:xfrm>
          <a:prstGeom prst="rect">
            <a:avLst/>
          </a:prstGeom>
          <a:noFill/>
        </p:spPr>
        <p:txBody>
          <a:bodyPr wrap="square" rtlCol="0">
            <a:spAutoFit/>
          </a:bodyPr>
          <a:lstStyle/>
          <a:p>
            <a:pPr algn="ctr" defTabSz="457200"/>
            <a:r>
              <a:rPr lang="en-US" sz="1600" dirty="0" smtClean="0">
                <a:solidFill>
                  <a:srgbClr val="FFFFFF"/>
                </a:solidFill>
                <a:latin typeface="Times"/>
                <a:cs typeface="Times"/>
              </a:rPr>
              <a:t>FIRST-YEAR CORE</a:t>
            </a:r>
            <a:endParaRPr lang="en-US" sz="1600" dirty="0">
              <a:solidFill>
                <a:srgbClr val="FFFFFF"/>
              </a:solidFill>
              <a:latin typeface="Times"/>
              <a:cs typeface="Times"/>
            </a:endParaRPr>
          </a:p>
        </p:txBody>
      </p:sp>
      <p:sp>
        <p:nvSpPr>
          <p:cNvPr id="7" name="Rounded Rectangle 6"/>
          <p:cNvSpPr/>
          <p:nvPr/>
        </p:nvSpPr>
        <p:spPr>
          <a:xfrm>
            <a:off x="524933" y="1275547"/>
            <a:ext cx="1447800" cy="465667"/>
          </a:xfrm>
          <a:prstGeom prst="round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8" name="TextBox 7"/>
          <p:cNvSpPr txBox="1"/>
          <p:nvPr/>
        </p:nvSpPr>
        <p:spPr>
          <a:xfrm>
            <a:off x="592667" y="1275547"/>
            <a:ext cx="1380066" cy="507831"/>
          </a:xfrm>
          <a:prstGeom prst="rect">
            <a:avLst/>
          </a:prstGeom>
          <a:noFill/>
        </p:spPr>
        <p:txBody>
          <a:bodyPr wrap="square" rtlCol="0">
            <a:spAutoFit/>
          </a:bodyPr>
          <a:lstStyle/>
          <a:p>
            <a:pPr algn="ctr" defTabSz="457200"/>
            <a:r>
              <a:rPr lang="en-US" sz="900" dirty="0" smtClean="0">
                <a:solidFill>
                  <a:srgbClr val="FFFFFF"/>
                </a:solidFill>
                <a:latin typeface="Calibri"/>
              </a:rPr>
              <a:t>LIFE AND CHEMICAL SCIENCES</a:t>
            </a:r>
          </a:p>
          <a:p>
            <a:pPr algn="ctr" defTabSz="457200"/>
            <a:r>
              <a:rPr lang="en-US" sz="900" dirty="0" smtClean="0">
                <a:solidFill>
                  <a:srgbClr val="FFFFFF"/>
                </a:solidFill>
                <a:latin typeface="Calibri"/>
              </a:rPr>
              <a:t>META-MAJOR</a:t>
            </a:r>
            <a:endParaRPr lang="en-US" sz="900" dirty="0">
              <a:solidFill>
                <a:srgbClr val="FFFFFF"/>
              </a:solidFill>
              <a:latin typeface="Calibri"/>
            </a:endParaRPr>
          </a:p>
        </p:txBody>
      </p:sp>
      <p:grpSp>
        <p:nvGrpSpPr>
          <p:cNvPr id="3" name="Group 2"/>
          <p:cNvGrpSpPr/>
          <p:nvPr/>
        </p:nvGrpSpPr>
        <p:grpSpPr>
          <a:xfrm>
            <a:off x="1972733" y="2079768"/>
            <a:ext cx="863600" cy="304800"/>
            <a:chOff x="1972733" y="1600200"/>
            <a:chExt cx="863600" cy="304800"/>
          </a:xfrm>
        </p:grpSpPr>
        <p:sp>
          <p:nvSpPr>
            <p:cNvPr id="9" name="Rounded Rectangle 8"/>
            <p:cNvSpPr/>
            <p:nvPr/>
          </p:nvSpPr>
          <p:spPr>
            <a:xfrm>
              <a:off x="1972733" y="1600200"/>
              <a:ext cx="863600" cy="304800"/>
            </a:xfrm>
            <a:prstGeom prst="roundRect">
              <a:avLst/>
            </a:prstGeom>
            <a:solidFill>
              <a:srgbClr val="17375E"/>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0" name="TextBox 9"/>
            <p:cNvSpPr txBox="1"/>
            <p:nvPr/>
          </p:nvSpPr>
          <p:spPr>
            <a:xfrm>
              <a:off x="2017183" y="1614101"/>
              <a:ext cx="774701" cy="276999"/>
            </a:xfrm>
            <a:prstGeom prst="rect">
              <a:avLst/>
            </a:prstGeom>
            <a:noFill/>
          </p:spPr>
          <p:txBody>
            <a:bodyPr wrap="square" rtlCol="0">
              <a:spAutoFit/>
            </a:bodyPr>
            <a:lstStyle/>
            <a:p>
              <a:pPr algn="ctr" defTabSz="457200"/>
              <a:r>
                <a:rPr lang="en-US" sz="1200" dirty="0" smtClean="0">
                  <a:solidFill>
                    <a:srgbClr val="FFFFFF"/>
                  </a:solidFill>
                  <a:latin typeface="Calibri"/>
                </a:rPr>
                <a:t>FALL 1</a:t>
              </a:r>
              <a:endParaRPr lang="en-US" sz="1200" dirty="0">
                <a:solidFill>
                  <a:srgbClr val="FFFFFF"/>
                </a:solidFill>
                <a:latin typeface="Calibri"/>
              </a:endParaRPr>
            </a:p>
          </p:txBody>
        </p:sp>
      </p:grpSp>
      <p:grpSp>
        <p:nvGrpSpPr>
          <p:cNvPr id="11" name="Group 10"/>
          <p:cNvGrpSpPr/>
          <p:nvPr/>
        </p:nvGrpSpPr>
        <p:grpSpPr>
          <a:xfrm>
            <a:off x="5217582" y="2079768"/>
            <a:ext cx="863600" cy="304800"/>
            <a:chOff x="5217582" y="1619534"/>
            <a:chExt cx="863600" cy="304800"/>
          </a:xfrm>
        </p:grpSpPr>
        <p:sp>
          <p:nvSpPr>
            <p:cNvPr id="19" name="Rounded Rectangle 18"/>
            <p:cNvSpPr/>
            <p:nvPr/>
          </p:nvSpPr>
          <p:spPr>
            <a:xfrm>
              <a:off x="5217582" y="1619534"/>
              <a:ext cx="863600" cy="304800"/>
            </a:xfrm>
            <a:prstGeom prst="roundRect">
              <a:avLst/>
            </a:prstGeom>
            <a:solidFill>
              <a:srgbClr val="17375E"/>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0" name="TextBox 19"/>
            <p:cNvSpPr txBox="1"/>
            <p:nvPr/>
          </p:nvSpPr>
          <p:spPr>
            <a:xfrm>
              <a:off x="5262032" y="1633435"/>
              <a:ext cx="774701" cy="276999"/>
            </a:xfrm>
            <a:prstGeom prst="rect">
              <a:avLst/>
            </a:prstGeom>
            <a:noFill/>
          </p:spPr>
          <p:txBody>
            <a:bodyPr wrap="square" rtlCol="0">
              <a:spAutoFit/>
            </a:bodyPr>
            <a:lstStyle/>
            <a:p>
              <a:pPr algn="ctr" defTabSz="457200"/>
              <a:r>
                <a:rPr lang="en-US" sz="1200" dirty="0" smtClean="0">
                  <a:solidFill>
                    <a:srgbClr val="FFFFFF"/>
                  </a:solidFill>
                  <a:latin typeface="Calibri"/>
                </a:rPr>
                <a:t>SPRING 1</a:t>
              </a:r>
              <a:endParaRPr lang="en-US" sz="1200" dirty="0">
                <a:solidFill>
                  <a:srgbClr val="FFFFFF"/>
                </a:solidFill>
                <a:latin typeface="Calibri"/>
              </a:endParaRPr>
            </a:p>
          </p:txBody>
        </p:sp>
      </p:grpSp>
      <p:sp>
        <p:nvSpPr>
          <p:cNvPr id="28" name="Rectangle 27"/>
          <p:cNvSpPr/>
          <p:nvPr/>
        </p:nvSpPr>
        <p:spPr>
          <a:xfrm>
            <a:off x="2196944" y="5050391"/>
            <a:ext cx="6248400" cy="876275"/>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9" name="TextBox 28"/>
          <p:cNvSpPr txBox="1"/>
          <p:nvPr/>
        </p:nvSpPr>
        <p:spPr>
          <a:xfrm>
            <a:off x="2224040" y="5118126"/>
            <a:ext cx="6162039" cy="707886"/>
          </a:xfrm>
          <a:prstGeom prst="rect">
            <a:avLst/>
          </a:prstGeom>
          <a:noFill/>
        </p:spPr>
        <p:txBody>
          <a:bodyPr wrap="square" rtlCol="0">
            <a:spAutoFit/>
          </a:bodyPr>
          <a:lstStyle/>
          <a:p>
            <a:pPr algn="ctr" defTabSz="457200"/>
            <a:r>
              <a:rPr lang="en-US" sz="2000" dirty="0" smtClean="0">
                <a:solidFill>
                  <a:srgbClr val="FFFFFF"/>
                </a:solidFill>
                <a:latin typeface="Times"/>
                <a:cs typeface="Times"/>
              </a:rPr>
              <a:t>Biological Sciences, Microbiology, Physiology, </a:t>
            </a:r>
          </a:p>
          <a:p>
            <a:pPr algn="ctr" defTabSz="457200"/>
            <a:r>
              <a:rPr lang="en-US" sz="2000" dirty="0" smtClean="0">
                <a:solidFill>
                  <a:srgbClr val="FFFFFF"/>
                </a:solidFill>
                <a:latin typeface="Times"/>
                <a:cs typeface="Times"/>
              </a:rPr>
              <a:t>Plant Biology, Zoology, Chemistry</a:t>
            </a:r>
            <a:endParaRPr lang="en-US" sz="2000" dirty="0">
              <a:solidFill>
                <a:srgbClr val="FFFFFF"/>
              </a:solidFill>
              <a:latin typeface="Times"/>
              <a:cs typeface="Times"/>
            </a:endParaRPr>
          </a:p>
        </p:txBody>
      </p:sp>
      <p:sp>
        <p:nvSpPr>
          <p:cNvPr id="32" name="TextBox 31"/>
          <p:cNvSpPr txBox="1"/>
          <p:nvPr/>
        </p:nvSpPr>
        <p:spPr>
          <a:xfrm>
            <a:off x="1540932" y="2314595"/>
            <a:ext cx="3508177" cy="1938992"/>
          </a:xfrm>
          <a:prstGeom prst="rect">
            <a:avLst/>
          </a:prstGeom>
          <a:noFill/>
        </p:spPr>
        <p:txBody>
          <a:bodyPr wrap="square" rtlCol="0">
            <a:spAutoFit/>
          </a:bodyPr>
          <a:lstStyle/>
          <a:p>
            <a:pPr defTabSz="457200"/>
            <a:r>
              <a:rPr lang="en-US" sz="2400" dirty="0" smtClean="0">
                <a:solidFill>
                  <a:prstClr val="black"/>
                </a:solidFill>
                <a:latin typeface="Calibri"/>
              </a:rPr>
              <a:t>   BIOL 200A			4 CH</a:t>
            </a:r>
          </a:p>
          <a:p>
            <a:pPr defTabSz="457200"/>
            <a:r>
              <a:rPr lang="en-US" sz="2400" dirty="0" smtClean="0">
                <a:solidFill>
                  <a:prstClr val="black"/>
                </a:solidFill>
                <a:latin typeface="Calibri"/>
              </a:rPr>
              <a:t>   MATH 108			3 CH</a:t>
            </a:r>
          </a:p>
          <a:p>
            <a:pPr defTabSz="457200"/>
            <a:r>
              <a:rPr lang="en-US" sz="2400" dirty="0" smtClean="0">
                <a:solidFill>
                  <a:prstClr val="black"/>
                </a:solidFill>
                <a:latin typeface="Calibri"/>
              </a:rPr>
              <a:t>CHEM 200,201,202	5 CH</a:t>
            </a:r>
          </a:p>
          <a:p>
            <a:pPr defTabSz="457200"/>
            <a:r>
              <a:rPr lang="en-US" sz="2400" dirty="0" smtClean="0">
                <a:solidFill>
                  <a:prstClr val="black"/>
                </a:solidFill>
                <a:latin typeface="Calibri"/>
              </a:rPr>
              <a:t>UCOL 101				</a:t>
            </a:r>
            <a:r>
              <a:rPr lang="en-US" sz="2400" dirty="0">
                <a:solidFill>
                  <a:prstClr val="black"/>
                </a:solidFill>
                <a:latin typeface="Calibri"/>
              </a:rPr>
              <a:t>1</a:t>
            </a:r>
            <a:r>
              <a:rPr lang="en-US" sz="2400" dirty="0" smtClean="0">
                <a:solidFill>
                  <a:prstClr val="black"/>
                </a:solidFill>
                <a:latin typeface="Calibri"/>
              </a:rPr>
              <a:t> CH</a:t>
            </a:r>
          </a:p>
          <a:p>
            <a:pPr defTabSz="457200"/>
            <a:r>
              <a:rPr lang="en-US" sz="2400" dirty="0" smtClean="0">
                <a:solidFill>
                  <a:prstClr val="black"/>
                </a:solidFill>
                <a:latin typeface="Calibri"/>
              </a:rPr>
              <a:t>ENGL 101				3 CH</a:t>
            </a:r>
            <a:endParaRPr lang="en-US" sz="2400" dirty="0">
              <a:solidFill>
                <a:prstClr val="black"/>
              </a:solidFill>
              <a:latin typeface="Calibri"/>
            </a:endParaRPr>
          </a:p>
        </p:txBody>
      </p:sp>
      <p:cxnSp>
        <p:nvCxnSpPr>
          <p:cNvPr id="34" name="Straight Connector 33"/>
          <p:cNvCxnSpPr/>
          <p:nvPr/>
        </p:nvCxnSpPr>
        <p:spPr>
          <a:xfrm>
            <a:off x="1540932" y="3101154"/>
            <a:ext cx="350817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1540932" y="2739356"/>
            <a:ext cx="3508177" cy="19096"/>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1540932" y="3814282"/>
            <a:ext cx="350817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1540932" y="3471062"/>
            <a:ext cx="3508177" cy="0"/>
          </a:xfrm>
          <a:prstGeom prst="line">
            <a:avLst/>
          </a:prstGeom>
        </p:spPr>
        <p:style>
          <a:lnRef idx="2">
            <a:schemeClr val="accent1"/>
          </a:lnRef>
          <a:fillRef idx="0">
            <a:schemeClr val="accent1"/>
          </a:fillRef>
          <a:effectRef idx="1">
            <a:schemeClr val="accent1"/>
          </a:effectRef>
          <a:fontRef idx="minor">
            <a:schemeClr val="tx1"/>
          </a:fontRef>
        </p:style>
      </p:cxnSp>
      <p:sp>
        <p:nvSpPr>
          <p:cNvPr id="42" name="Rectangle 41"/>
          <p:cNvSpPr/>
          <p:nvPr/>
        </p:nvSpPr>
        <p:spPr>
          <a:xfrm>
            <a:off x="1540932" y="4168999"/>
            <a:ext cx="3508177" cy="352437"/>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41" name="TextBox 40"/>
          <p:cNvSpPr txBox="1"/>
          <p:nvPr/>
        </p:nvSpPr>
        <p:spPr>
          <a:xfrm>
            <a:off x="4127012" y="4060618"/>
            <a:ext cx="922097" cy="461665"/>
          </a:xfrm>
          <a:prstGeom prst="rect">
            <a:avLst/>
          </a:prstGeom>
          <a:noFill/>
        </p:spPr>
        <p:txBody>
          <a:bodyPr wrap="none" rtlCol="0">
            <a:spAutoFit/>
          </a:bodyPr>
          <a:lstStyle/>
          <a:p>
            <a:pPr defTabSz="457200"/>
            <a:r>
              <a:rPr lang="en-US" sz="2400" dirty="0" smtClean="0">
                <a:solidFill>
                  <a:prstClr val="white"/>
                </a:solidFill>
                <a:latin typeface="Calibri"/>
              </a:rPr>
              <a:t>16 CH</a:t>
            </a:r>
            <a:endParaRPr lang="en-US" sz="2400" dirty="0">
              <a:solidFill>
                <a:prstClr val="white"/>
              </a:solidFill>
              <a:latin typeface="Calibri"/>
            </a:endParaRPr>
          </a:p>
        </p:txBody>
      </p:sp>
      <p:grpSp>
        <p:nvGrpSpPr>
          <p:cNvPr id="48" name="Group 47"/>
          <p:cNvGrpSpPr/>
          <p:nvPr/>
        </p:nvGrpSpPr>
        <p:grpSpPr>
          <a:xfrm>
            <a:off x="1555694" y="2405258"/>
            <a:ext cx="273590" cy="334098"/>
            <a:chOff x="1091236" y="1883029"/>
            <a:chExt cx="300082" cy="376759"/>
          </a:xfrm>
        </p:grpSpPr>
        <p:sp>
          <p:nvSpPr>
            <p:cNvPr id="43" name="Wave 42"/>
            <p:cNvSpPr/>
            <p:nvPr/>
          </p:nvSpPr>
          <p:spPr>
            <a:xfrm>
              <a:off x="1100785" y="1905000"/>
              <a:ext cx="276910" cy="224250"/>
            </a:xfrm>
            <a:prstGeom prst="wav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cxnSp>
          <p:nvCxnSpPr>
            <p:cNvPr id="45" name="Straight Connector 44"/>
            <p:cNvCxnSpPr/>
            <p:nvPr/>
          </p:nvCxnSpPr>
          <p:spPr>
            <a:xfrm>
              <a:off x="1091236" y="1891100"/>
              <a:ext cx="9549" cy="368688"/>
            </a:xfrm>
            <a:prstGeom prst="line">
              <a:avLst/>
            </a:prstGeom>
            <a:ln w="38100" cmpd="sng"/>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1091236" y="1883029"/>
              <a:ext cx="300082" cy="246221"/>
            </a:xfrm>
            <a:prstGeom prst="rect">
              <a:avLst/>
            </a:prstGeom>
            <a:noFill/>
          </p:spPr>
          <p:txBody>
            <a:bodyPr wrap="none" rtlCol="0">
              <a:spAutoFit/>
            </a:bodyPr>
            <a:lstStyle/>
            <a:p>
              <a:pPr defTabSz="457200"/>
              <a:r>
                <a:rPr lang="en-US" sz="1000" dirty="0" smtClean="0">
                  <a:solidFill>
                    <a:srgbClr val="FFFFFF"/>
                  </a:solidFill>
                  <a:latin typeface="Times New Roman"/>
                  <a:cs typeface="Times New Roman"/>
                </a:rPr>
                <a:t>M</a:t>
              </a:r>
              <a:endParaRPr lang="en-US" sz="1000" dirty="0">
                <a:solidFill>
                  <a:srgbClr val="FFFFFF"/>
                </a:solidFill>
                <a:latin typeface="Times New Roman"/>
                <a:cs typeface="Times New Roman"/>
              </a:endParaRPr>
            </a:p>
          </p:txBody>
        </p:sp>
      </p:grpSp>
      <p:grpSp>
        <p:nvGrpSpPr>
          <p:cNvPr id="53" name="Group 52"/>
          <p:cNvGrpSpPr/>
          <p:nvPr/>
        </p:nvGrpSpPr>
        <p:grpSpPr>
          <a:xfrm>
            <a:off x="1559322" y="2758452"/>
            <a:ext cx="273590" cy="334098"/>
            <a:chOff x="1091236" y="1883029"/>
            <a:chExt cx="300082" cy="376759"/>
          </a:xfrm>
        </p:grpSpPr>
        <p:sp>
          <p:nvSpPr>
            <p:cNvPr id="54" name="Wave 53"/>
            <p:cNvSpPr/>
            <p:nvPr/>
          </p:nvSpPr>
          <p:spPr>
            <a:xfrm>
              <a:off x="1100785" y="1905000"/>
              <a:ext cx="276910" cy="224250"/>
            </a:xfrm>
            <a:prstGeom prst="wav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cxnSp>
          <p:nvCxnSpPr>
            <p:cNvPr id="55" name="Straight Connector 54"/>
            <p:cNvCxnSpPr/>
            <p:nvPr/>
          </p:nvCxnSpPr>
          <p:spPr>
            <a:xfrm>
              <a:off x="1091236" y="1891100"/>
              <a:ext cx="9549" cy="368688"/>
            </a:xfrm>
            <a:prstGeom prst="line">
              <a:avLst/>
            </a:prstGeom>
            <a:ln w="38100" cmpd="sng"/>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1091236" y="1883029"/>
              <a:ext cx="300082" cy="246221"/>
            </a:xfrm>
            <a:prstGeom prst="rect">
              <a:avLst/>
            </a:prstGeom>
            <a:noFill/>
          </p:spPr>
          <p:txBody>
            <a:bodyPr wrap="none" rtlCol="0">
              <a:spAutoFit/>
            </a:bodyPr>
            <a:lstStyle/>
            <a:p>
              <a:pPr defTabSz="457200"/>
              <a:r>
                <a:rPr lang="en-US" sz="1000" dirty="0" smtClean="0">
                  <a:solidFill>
                    <a:srgbClr val="FFFFFF"/>
                  </a:solidFill>
                  <a:latin typeface="Times New Roman"/>
                  <a:cs typeface="Times New Roman"/>
                </a:rPr>
                <a:t>M</a:t>
              </a:r>
              <a:endParaRPr lang="en-US" sz="1000" dirty="0">
                <a:solidFill>
                  <a:srgbClr val="FFFFFF"/>
                </a:solidFill>
                <a:latin typeface="Times New Roman"/>
                <a:cs typeface="Times New Roman"/>
              </a:endParaRPr>
            </a:p>
          </p:txBody>
        </p:sp>
      </p:grpSp>
      <p:sp>
        <p:nvSpPr>
          <p:cNvPr id="61" name="TextBox 60"/>
          <p:cNvSpPr txBox="1"/>
          <p:nvPr/>
        </p:nvSpPr>
        <p:spPr>
          <a:xfrm>
            <a:off x="185554" y="2678312"/>
            <a:ext cx="1373768" cy="400110"/>
          </a:xfrm>
          <a:prstGeom prst="rect">
            <a:avLst/>
          </a:prstGeom>
          <a:noFill/>
        </p:spPr>
        <p:txBody>
          <a:bodyPr wrap="none" rtlCol="0">
            <a:spAutoFit/>
          </a:bodyPr>
          <a:lstStyle/>
          <a:p>
            <a:pPr defTabSz="457200"/>
            <a:r>
              <a:rPr lang="en-US" sz="1000" i="1" dirty="0" smtClean="0">
                <a:solidFill>
                  <a:prstClr val="black"/>
                </a:solidFill>
                <a:latin typeface="Calibri"/>
              </a:rPr>
              <a:t>Milestone course</a:t>
            </a:r>
          </a:p>
          <a:p>
            <a:pPr defTabSz="457200"/>
            <a:r>
              <a:rPr lang="en-US" sz="1000" i="1" dirty="0" smtClean="0">
                <a:solidFill>
                  <a:prstClr val="black"/>
                </a:solidFill>
                <a:latin typeface="Calibri"/>
              </a:rPr>
              <a:t>required this semester</a:t>
            </a:r>
            <a:endParaRPr lang="en-US" sz="1000" i="1" dirty="0">
              <a:solidFill>
                <a:prstClr val="black"/>
              </a:solidFill>
              <a:latin typeface="Calibri"/>
            </a:endParaRPr>
          </a:p>
        </p:txBody>
      </p:sp>
      <p:cxnSp>
        <p:nvCxnSpPr>
          <p:cNvPr id="63" name="Straight Connector 62"/>
          <p:cNvCxnSpPr>
            <a:stCxn id="62" idx="1"/>
            <a:endCxn id="62" idx="3"/>
          </p:cNvCxnSpPr>
          <p:nvPr/>
        </p:nvCxnSpPr>
        <p:spPr>
          <a:xfrm>
            <a:off x="5231033" y="3100858"/>
            <a:ext cx="350817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5231033" y="2740789"/>
            <a:ext cx="3508177" cy="19096"/>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5231033" y="3815715"/>
            <a:ext cx="350817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5231033" y="3472495"/>
            <a:ext cx="3508177" cy="0"/>
          </a:xfrm>
          <a:prstGeom prst="line">
            <a:avLst/>
          </a:prstGeom>
        </p:spPr>
        <p:style>
          <a:lnRef idx="2">
            <a:schemeClr val="accent1"/>
          </a:lnRef>
          <a:fillRef idx="0">
            <a:schemeClr val="accent1"/>
          </a:fillRef>
          <a:effectRef idx="1">
            <a:schemeClr val="accent1"/>
          </a:effectRef>
          <a:fontRef idx="minor">
            <a:schemeClr val="tx1"/>
          </a:fontRef>
        </p:style>
      </p:cxnSp>
      <p:sp>
        <p:nvSpPr>
          <p:cNvPr id="67" name="Rectangle 66"/>
          <p:cNvSpPr/>
          <p:nvPr/>
        </p:nvSpPr>
        <p:spPr>
          <a:xfrm>
            <a:off x="5231033" y="3815715"/>
            <a:ext cx="3508177" cy="352437"/>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68" name="TextBox 67"/>
          <p:cNvSpPr txBox="1"/>
          <p:nvPr/>
        </p:nvSpPr>
        <p:spPr>
          <a:xfrm>
            <a:off x="7817113" y="3707334"/>
            <a:ext cx="922097" cy="461665"/>
          </a:xfrm>
          <a:prstGeom prst="rect">
            <a:avLst/>
          </a:prstGeom>
          <a:noFill/>
        </p:spPr>
        <p:txBody>
          <a:bodyPr wrap="none" rtlCol="0">
            <a:spAutoFit/>
          </a:bodyPr>
          <a:lstStyle/>
          <a:p>
            <a:pPr defTabSz="457200"/>
            <a:r>
              <a:rPr lang="en-US" sz="2400" dirty="0" smtClean="0">
                <a:solidFill>
                  <a:prstClr val="white"/>
                </a:solidFill>
                <a:latin typeface="Calibri"/>
              </a:rPr>
              <a:t>15 CH</a:t>
            </a:r>
            <a:endParaRPr lang="en-US" sz="2400" dirty="0">
              <a:solidFill>
                <a:prstClr val="white"/>
              </a:solidFill>
              <a:latin typeface="Calibri"/>
            </a:endParaRPr>
          </a:p>
        </p:txBody>
      </p:sp>
      <p:grpSp>
        <p:nvGrpSpPr>
          <p:cNvPr id="69" name="Group 68"/>
          <p:cNvGrpSpPr/>
          <p:nvPr/>
        </p:nvGrpSpPr>
        <p:grpSpPr>
          <a:xfrm>
            <a:off x="5245795" y="2406691"/>
            <a:ext cx="273590" cy="334098"/>
            <a:chOff x="1091236" y="1883029"/>
            <a:chExt cx="300082" cy="376759"/>
          </a:xfrm>
        </p:grpSpPr>
        <p:sp>
          <p:nvSpPr>
            <p:cNvPr id="70" name="Wave 69"/>
            <p:cNvSpPr/>
            <p:nvPr/>
          </p:nvSpPr>
          <p:spPr>
            <a:xfrm>
              <a:off x="1100785" y="1905000"/>
              <a:ext cx="276910" cy="224250"/>
            </a:xfrm>
            <a:prstGeom prst="wav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cxnSp>
          <p:nvCxnSpPr>
            <p:cNvPr id="71" name="Straight Connector 70"/>
            <p:cNvCxnSpPr/>
            <p:nvPr/>
          </p:nvCxnSpPr>
          <p:spPr>
            <a:xfrm>
              <a:off x="1091236" y="1891100"/>
              <a:ext cx="9549" cy="368688"/>
            </a:xfrm>
            <a:prstGeom prst="line">
              <a:avLst/>
            </a:prstGeom>
            <a:ln w="38100" cmpd="sng"/>
          </p:spPr>
          <p:style>
            <a:lnRef idx="2">
              <a:schemeClr val="accent1"/>
            </a:lnRef>
            <a:fillRef idx="0">
              <a:schemeClr val="accent1"/>
            </a:fillRef>
            <a:effectRef idx="1">
              <a:schemeClr val="accent1"/>
            </a:effectRef>
            <a:fontRef idx="minor">
              <a:schemeClr val="tx1"/>
            </a:fontRef>
          </p:style>
        </p:cxnSp>
        <p:sp>
          <p:nvSpPr>
            <p:cNvPr id="72" name="TextBox 71"/>
            <p:cNvSpPr txBox="1"/>
            <p:nvPr/>
          </p:nvSpPr>
          <p:spPr>
            <a:xfrm>
              <a:off x="1091236" y="1883029"/>
              <a:ext cx="300082" cy="246221"/>
            </a:xfrm>
            <a:prstGeom prst="rect">
              <a:avLst/>
            </a:prstGeom>
            <a:noFill/>
          </p:spPr>
          <p:txBody>
            <a:bodyPr wrap="none" rtlCol="0">
              <a:spAutoFit/>
            </a:bodyPr>
            <a:lstStyle/>
            <a:p>
              <a:pPr defTabSz="457200"/>
              <a:r>
                <a:rPr lang="en-US" sz="1000" dirty="0" smtClean="0">
                  <a:solidFill>
                    <a:srgbClr val="FFFFFF"/>
                  </a:solidFill>
                  <a:latin typeface="Times New Roman"/>
                  <a:cs typeface="Times New Roman"/>
                </a:rPr>
                <a:t>M</a:t>
              </a:r>
              <a:endParaRPr lang="en-US" sz="1000" dirty="0">
                <a:solidFill>
                  <a:srgbClr val="FFFFFF"/>
                </a:solidFill>
                <a:latin typeface="Times New Roman"/>
                <a:cs typeface="Times New Roman"/>
              </a:endParaRPr>
            </a:p>
          </p:txBody>
        </p:sp>
      </p:grpSp>
      <p:grpSp>
        <p:nvGrpSpPr>
          <p:cNvPr id="73" name="Group 72"/>
          <p:cNvGrpSpPr/>
          <p:nvPr/>
        </p:nvGrpSpPr>
        <p:grpSpPr>
          <a:xfrm>
            <a:off x="5249423" y="2759885"/>
            <a:ext cx="273590" cy="334098"/>
            <a:chOff x="1091236" y="1883029"/>
            <a:chExt cx="300082" cy="376759"/>
          </a:xfrm>
        </p:grpSpPr>
        <p:sp>
          <p:nvSpPr>
            <p:cNvPr id="74" name="Wave 73"/>
            <p:cNvSpPr/>
            <p:nvPr/>
          </p:nvSpPr>
          <p:spPr>
            <a:xfrm>
              <a:off x="1100785" y="1905000"/>
              <a:ext cx="276910" cy="224250"/>
            </a:xfrm>
            <a:prstGeom prst="wav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cxnSp>
          <p:nvCxnSpPr>
            <p:cNvPr id="75" name="Straight Connector 74"/>
            <p:cNvCxnSpPr/>
            <p:nvPr/>
          </p:nvCxnSpPr>
          <p:spPr>
            <a:xfrm>
              <a:off x="1091236" y="1891100"/>
              <a:ext cx="9549" cy="368688"/>
            </a:xfrm>
            <a:prstGeom prst="line">
              <a:avLst/>
            </a:prstGeom>
            <a:ln w="38100" cmpd="sng"/>
          </p:spPr>
          <p:style>
            <a:lnRef idx="2">
              <a:schemeClr val="accent1"/>
            </a:lnRef>
            <a:fillRef idx="0">
              <a:schemeClr val="accent1"/>
            </a:fillRef>
            <a:effectRef idx="1">
              <a:schemeClr val="accent1"/>
            </a:effectRef>
            <a:fontRef idx="minor">
              <a:schemeClr val="tx1"/>
            </a:fontRef>
          </p:style>
        </p:cxnSp>
        <p:sp>
          <p:nvSpPr>
            <p:cNvPr id="76" name="TextBox 75"/>
            <p:cNvSpPr txBox="1"/>
            <p:nvPr/>
          </p:nvSpPr>
          <p:spPr>
            <a:xfrm>
              <a:off x="1091236" y="1883029"/>
              <a:ext cx="300082" cy="246221"/>
            </a:xfrm>
            <a:prstGeom prst="rect">
              <a:avLst/>
            </a:prstGeom>
            <a:noFill/>
          </p:spPr>
          <p:txBody>
            <a:bodyPr wrap="none" rtlCol="0">
              <a:spAutoFit/>
            </a:bodyPr>
            <a:lstStyle/>
            <a:p>
              <a:pPr defTabSz="457200"/>
              <a:r>
                <a:rPr lang="en-US" sz="1000" dirty="0" smtClean="0">
                  <a:solidFill>
                    <a:srgbClr val="FFFFFF"/>
                  </a:solidFill>
                  <a:latin typeface="Times New Roman"/>
                  <a:cs typeface="Times New Roman"/>
                </a:rPr>
                <a:t>M</a:t>
              </a:r>
              <a:endParaRPr lang="en-US" sz="1000" dirty="0">
                <a:solidFill>
                  <a:srgbClr val="FFFFFF"/>
                </a:solidFill>
                <a:latin typeface="Times New Roman"/>
                <a:cs typeface="Times New Roman"/>
              </a:endParaRPr>
            </a:p>
          </p:txBody>
        </p:sp>
      </p:grpSp>
      <p:grpSp>
        <p:nvGrpSpPr>
          <p:cNvPr id="81" name="Group 80"/>
          <p:cNvGrpSpPr/>
          <p:nvPr/>
        </p:nvGrpSpPr>
        <p:grpSpPr>
          <a:xfrm>
            <a:off x="221820" y="2426174"/>
            <a:ext cx="273590" cy="334098"/>
            <a:chOff x="1091236" y="1883029"/>
            <a:chExt cx="300082" cy="376759"/>
          </a:xfrm>
        </p:grpSpPr>
        <p:sp>
          <p:nvSpPr>
            <p:cNvPr id="82" name="Wave 81"/>
            <p:cNvSpPr/>
            <p:nvPr/>
          </p:nvSpPr>
          <p:spPr>
            <a:xfrm>
              <a:off x="1100785" y="1905000"/>
              <a:ext cx="276910" cy="224250"/>
            </a:xfrm>
            <a:prstGeom prst="wav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cxnSp>
          <p:nvCxnSpPr>
            <p:cNvPr id="83" name="Straight Connector 82"/>
            <p:cNvCxnSpPr/>
            <p:nvPr/>
          </p:nvCxnSpPr>
          <p:spPr>
            <a:xfrm>
              <a:off x="1091236" y="1891100"/>
              <a:ext cx="9549" cy="368688"/>
            </a:xfrm>
            <a:prstGeom prst="line">
              <a:avLst/>
            </a:prstGeom>
            <a:ln w="38100" cmpd="sng"/>
          </p:spPr>
          <p:style>
            <a:lnRef idx="2">
              <a:schemeClr val="accent1"/>
            </a:lnRef>
            <a:fillRef idx="0">
              <a:schemeClr val="accent1"/>
            </a:fillRef>
            <a:effectRef idx="1">
              <a:schemeClr val="accent1"/>
            </a:effectRef>
            <a:fontRef idx="minor">
              <a:schemeClr val="tx1"/>
            </a:fontRef>
          </p:style>
        </p:cxnSp>
        <p:sp>
          <p:nvSpPr>
            <p:cNvPr id="84" name="TextBox 83"/>
            <p:cNvSpPr txBox="1"/>
            <p:nvPr/>
          </p:nvSpPr>
          <p:spPr>
            <a:xfrm>
              <a:off x="1091236" y="1883029"/>
              <a:ext cx="300082" cy="246221"/>
            </a:xfrm>
            <a:prstGeom prst="rect">
              <a:avLst/>
            </a:prstGeom>
            <a:noFill/>
          </p:spPr>
          <p:txBody>
            <a:bodyPr wrap="none" rtlCol="0">
              <a:spAutoFit/>
            </a:bodyPr>
            <a:lstStyle/>
            <a:p>
              <a:pPr defTabSz="457200"/>
              <a:r>
                <a:rPr lang="en-US" sz="1000" dirty="0" smtClean="0">
                  <a:solidFill>
                    <a:srgbClr val="FFFFFF"/>
                  </a:solidFill>
                  <a:latin typeface="Times New Roman"/>
                  <a:cs typeface="Times New Roman"/>
                </a:rPr>
                <a:t>M</a:t>
              </a:r>
              <a:endParaRPr lang="en-US" sz="1000" dirty="0">
                <a:solidFill>
                  <a:srgbClr val="FFFFFF"/>
                </a:solidFill>
                <a:latin typeface="Times New Roman"/>
                <a:cs typeface="Times New Roman"/>
              </a:endParaRPr>
            </a:p>
          </p:txBody>
        </p:sp>
      </p:grpSp>
      <p:sp>
        <p:nvSpPr>
          <p:cNvPr id="97" name="Rounded Rectangle 96"/>
          <p:cNvSpPr/>
          <p:nvPr/>
        </p:nvSpPr>
        <p:spPr>
          <a:xfrm>
            <a:off x="841566" y="5050392"/>
            <a:ext cx="1447800" cy="432934"/>
          </a:xfrm>
          <a:prstGeom prst="round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98" name="TextBox 97"/>
          <p:cNvSpPr txBox="1"/>
          <p:nvPr/>
        </p:nvSpPr>
        <p:spPr>
          <a:xfrm>
            <a:off x="909300" y="5050392"/>
            <a:ext cx="1380066" cy="338554"/>
          </a:xfrm>
          <a:prstGeom prst="rect">
            <a:avLst/>
          </a:prstGeom>
          <a:noFill/>
        </p:spPr>
        <p:txBody>
          <a:bodyPr wrap="square" rtlCol="0">
            <a:spAutoFit/>
          </a:bodyPr>
          <a:lstStyle/>
          <a:p>
            <a:pPr algn="ctr" defTabSz="457200"/>
            <a:r>
              <a:rPr lang="en-US" sz="1600" dirty="0" smtClean="0">
                <a:solidFill>
                  <a:srgbClr val="FFFFFF"/>
                </a:solidFill>
                <a:latin typeface="Calibri"/>
              </a:rPr>
              <a:t>MAJORS</a:t>
            </a:r>
            <a:endParaRPr lang="en-US" sz="1600" dirty="0">
              <a:solidFill>
                <a:srgbClr val="FFFFFF"/>
              </a:solidFill>
              <a:latin typeface="Calibri"/>
            </a:endParaRPr>
          </a:p>
        </p:txBody>
      </p:sp>
    </p:spTree>
    <p:extLst>
      <p:ext uri="{BB962C8B-B14F-4D97-AF65-F5344CB8AC3E}">
        <p14:creationId xmlns:p14="http://schemas.microsoft.com/office/powerpoint/2010/main" val="260732379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0" y="0"/>
            <a:ext cx="9144000" cy="6858000"/>
          </a:xfrm>
          <a:prstGeom prst="rect">
            <a:avLst/>
          </a:prstGeom>
          <a:solidFill>
            <a:srgbClr val="D9D6C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9D6CB"/>
              </a:solidFill>
            </a:endParaRPr>
          </a:p>
        </p:txBody>
      </p:sp>
      <p:sp>
        <p:nvSpPr>
          <p:cNvPr id="62" name="TextBox 61"/>
          <p:cNvSpPr txBox="1"/>
          <p:nvPr/>
        </p:nvSpPr>
        <p:spPr>
          <a:xfrm>
            <a:off x="5231033" y="2316028"/>
            <a:ext cx="3508177" cy="2308324"/>
          </a:xfrm>
          <a:prstGeom prst="rect">
            <a:avLst/>
          </a:prstGeom>
          <a:noFill/>
        </p:spPr>
        <p:txBody>
          <a:bodyPr wrap="square" rtlCol="0">
            <a:spAutoFit/>
          </a:bodyPr>
          <a:lstStyle/>
          <a:p>
            <a:pPr defTabSz="457200"/>
            <a:r>
              <a:rPr lang="en-US" sz="2400" dirty="0" smtClean="0">
                <a:solidFill>
                  <a:prstClr val="black"/>
                </a:solidFill>
                <a:latin typeface="Calibri"/>
              </a:rPr>
              <a:t>   MATH 221			3 CH</a:t>
            </a:r>
          </a:p>
          <a:p>
            <a:pPr defTabSz="457200"/>
            <a:r>
              <a:rPr lang="en-US" sz="2400" dirty="0" smtClean="0">
                <a:solidFill>
                  <a:prstClr val="black"/>
                </a:solidFill>
                <a:latin typeface="Calibri"/>
              </a:rPr>
              <a:t>   PHYS 205A,255A		4 CH</a:t>
            </a:r>
          </a:p>
          <a:p>
            <a:pPr defTabSz="457200"/>
            <a:r>
              <a:rPr lang="en-US" sz="2400" dirty="0" smtClean="0">
                <a:solidFill>
                  <a:prstClr val="black"/>
                </a:solidFill>
                <a:latin typeface="Calibri"/>
              </a:rPr>
              <a:t>MATH 250				4 CH</a:t>
            </a:r>
          </a:p>
          <a:p>
            <a:pPr defTabSz="457200"/>
            <a:r>
              <a:rPr lang="en-US" sz="2400" dirty="0" smtClean="0">
                <a:solidFill>
                  <a:prstClr val="black"/>
                </a:solidFill>
                <a:latin typeface="Calibri"/>
              </a:rPr>
              <a:t>ENGL 102				3 CH</a:t>
            </a:r>
          </a:p>
          <a:p>
            <a:pPr defTabSz="457200"/>
            <a:r>
              <a:rPr lang="en-US" sz="2400" dirty="0" smtClean="0">
                <a:solidFill>
                  <a:prstClr val="black"/>
                </a:solidFill>
                <a:latin typeface="Calibri"/>
              </a:rPr>
              <a:t>UCC Human Health	2 CH</a:t>
            </a:r>
          </a:p>
          <a:p>
            <a:pPr defTabSz="457200"/>
            <a:r>
              <a:rPr lang="en-US" sz="2400" dirty="0">
                <a:solidFill>
                  <a:prstClr val="black"/>
                </a:solidFill>
                <a:latin typeface="Calibri"/>
              </a:rPr>
              <a:t> </a:t>
            </a:r>
            <a:r>
              <a:rPr lang="en-US" sz="2400" dirty="0" smtClean="0">
                <a:solidFill>
                  <a:prstClr val="black"/>
                </a:solidFill>
                <a:latin typeface="Calibri"/>
              </a:rPr>
              <a:t> or CS 215			 or 4 CH</a:t>
            </a:r>
            <a:endParaRPr lang="en-US" sz="2400" dirty="0">
              <a:solidFill>
                <a:prstClr val="black"/>
              </a:solidFill>
              <a:latin typeface="Calibri"/>
            </a:endParaRPr>
          </a:p>
        </p:txBody>
      </p:sp>
      <p:sp>
        <p:nvSpPr>
          <p:cNvPr id="4" name="Rectangle 3"/>
          <p:cNvSpPr/>
          <p:nvPr/>
        </p:nvSpPr>
        <p:spPr>
          <a:xfrm>
            <a:off x="457199" y="179917"/>
            <a:ext cx="8415867" cy="869950"/>
          </a:xfrm>
          <a:prstGeom prst="rect">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 name="Title 1"/>
          <p:cNvSpPr>
            <a:spLocks noGrp="1"/>
          </p:cNvSpPr>
          <p:nvPr>
            <p:ph type="ctrTitle"/>
          </p:nvPr>
        </p:nvSpPr>
        <p:spPr>
          <a:xfrm>
            <a:off x="524933" y="143934"/>
            <a:ext cx="8214277" cy="797983"/>
          </a:xfrm>
        </p:spPr>
        <p:txBody>
          <a:bodyPr>
            <a:noAutofit/>
          </a:bodyPr>
          <a:lstStyle/>
          <a:p>
            <a:r>
              <a:rPr lang="en-US" sz="3200" dirty="0" smtClean="0">
                <a:solidFill>
                  <a:schemeClr val="bg1"/>
                </a:solidFill>
                <a:latin typeface="Times"/>
                <a:cs typeface="Times"/>
              </a:rPr>
              <a:t>Math/Physics/Computer Science Meta-Major</a:t>
            </a:r>
            <a:endParaRPr lang="en-US" sz="3200" dirty="0">
              <a:solidFill>
                <a:schemeClr val="bg1"/>
              </a:solidFill>
              <a:latin typeface="Times"/>
              <a:cs typeface="Times"/>
            </a:endParaRPr>
          </a:p>
        </p:txBody>
      </p:sp>
      <p:sp>
        <p:nvSpPr>
          <p:cNvPr id="5" name="Rectangle 4"/>
          <p:cNvSpPr/>
          <p:nvPr/>
        </p:nvSpPr>
        <p:spPr>
          <a:xfrm>
            <a:off x="1608666" y="1275547"/>
            <a:ext cx="6248400" cy="465667"/>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6" name="TextBox 5"/>
          <p:cNvSpPr txBox="1"/>
          <p:nvPr/>
        </p:nvSpPr>
        <p:spPr>
          <a:xfrm>
            <a:off x="2836333" y="1343281"/>
            <a:ext cx="3793066" cy="338554"/>
          </a:xfrm>
          <a:prstGeom prst="rect">
            <a:avLst/>
          </a:prstGeom>
          <a:noFill/>
        </p:spPr>
        <p:txBody>
          <a:bodyPr wrap="square" rtlCol="0">
            <a:spAutoFit/>
          </a:bodyPr>
          <a:lstStyle/>
          <a:p>
            <a:pPr algn="ctr" defTabSz="457200"/>
            <a:r>
              <a:rPr lang="en-US" sz="1600" dirty="0" smtClean="0">
                <a:solidFill>
                  <a:srgbClr val="FFFFFF"/>
                </a:solidFill>
                <a:latin typeface="Times"/>
                <a:cs typeface="Times"/>
              </a:rPr>
              <a:t>FIRST-YEAR CORE</a:t>
            </a:r>
            <a:endParaRPr lang="en-US" sz="1600" dirty="0">
              <a:solidFill>
                <a:srgbClr val="FFFFFF"/>
              </a:solidFill>
              <a:latin typeface="Times"/>
              <a:cs typeface="Times"/>
            </a:endParaRPr>
          </a:p>
        </p:txBody>
      </p:sp>
      <p:sp>
        <p:nvSpPr>
          <p:cNvPr id="7" name="Rounded Rectangle 6"/>
          <p:cNvSpPr/>
          <p:nvPr/>
        </p:nvSpPr>
        <p:spPr>
          <a:xfrm>
            <a:off x="524933" y="1275547"/>
            <a:ext cx="1447800" cy="465667"/>
          </a:xfrm>
          <a:prstGeom prst="round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8" name="TextBox 7"/>
          <p:cNvSpPr txBox="1"/>
          <p:nvPr/>
        </p:nvSpPr>
        <p:spPr>
          <a:xfrm>
            <a:off x="592667" y="1275547"/>
            <a:ext cx="1380066" cy="507831"/>
          </a:xfrm>
          <a:prstGeom prst="rect">
            <a:avLst/>
          </a:prstGeom>
          <a:noFill/>
        </p:spPr>
        <p:txBody>
          <a:bodyPr wrap="square" rtlCol="0">
            <a:spAutoFit/>
          </a:bodyPr>
          <a:lstStyle/>
          <a:p>
            <a:pPr algn="ctr" defTabSz="457200"/>
            <a:r>
              <a:rPr lang="en-US" sz="900" dirty="0" smtClean="0">
                <a:solidFill>
                  <a:srgbClr val="FFFFFF"/>
                </a:solidFill>
                <a:latin typeface="Calibri"/>
              </a:rPr>
              <a:t>INFORMATION AND COMPUTER SCIENCE</a:t>
            </a:r>
          </a:p>
          <a:p>
            <a:pPr algn="ctr" defTabSz="457200"/>
            <a:r>
              <a:rPr lang="en-US" sz="900" dirty="0" smtClean="0">
                <a:solidFill>
                  <a:srgbClr val="FFFFFF"/>
                </a:solidFill>
                <a:latin typeface="Calibri"/>
              </a:rPr>
              <a:t>META-MAJOR</a:t>
            </a:r>
            <a:endParaRPr lang="en-US" sz="900" dirty="0">
              <a:solidFill>
                <a:srgbClr val="FFFFFF"/>
              </a:solidFill>
              <a:latin typeface="Calibri"/>
            </a:endParaRPr>
          </a:p>
        </p:txBody>
      </p:sp>
      <p:grpSp>
        <p:nvGrpSpPr>
          <p:cNvPr id="3" name="Group 2"/>
          <p:cNvGrpSpPr/>
          <p:nvPr/>
        </p:nvGrpSpPr>
        <p:grpSpPr>
          <a:xfrm>
            <a:off x="1972733" y="2079768"/>
            <a:ext cx="863600" cy="304800"/>
            <a:chOff x="1972733" y="1600200"/>
            <a:chExt cx="863600" cy="304800"/>
          </a:xfrm>
        </p:grpSpPr>
        <p:sp>
          <p:nvSpPr>
            <p:cNvPr id="9" name="Rounded Rectangle 8"/>
            <p:cNvSpPr/>
            <p:nvPr/>
          </p:nvSpPr>
          <p:spPr>
            <a:xfrm>
              <a:off x="1972733" y="1600200"/>
              <a:ext cx="863600" cy="304800"/>
            </a:xfrm>
            <a:prstGeom prst="roundRect">
              <a:avLst/>
            </a:prstGeom>
            <a:solidFill>
              <a:srgbClr val="17375E"/>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0" name="TextBox 9"/>
            <p:cNvSpPr txBox="1"/>
            <p:nvPr/>
          </p:nvSpPr>
          <p:spPr>
            <a:xfrm>
              <a:off x="2017183" y="1614101"/>
              <a:ext cx="774701" cy="276999"/>
            </a:xfrm>
            <a:prstGeom prst="rect">
              <a:avLst/>
            </a:prstGeom>
            <a:noFill/>
          </p:spPr>
          <p:txBody>
            <a:bodyPr wrap="square" rtlCol="0">
              <a:spAutoFit/>
            </a:bodyPr>
            <a:lstStyle/>
            <a:p>
              <a:pPr algn="ctr" defTabSz="457200"/>
              <a:r>
                <a:rPr lang="en-US" sz="1200" dirty="0" smtClean="0">
                  <a:solidFill>
                    <a:srgbClr val="FFFFFF"/>
                  </a:solidFill>
                  <a:latin typeface="Calibri"/>
                </a:rPr>
                <a:t>FALL 1</a:t>
              </a:r>
              <a:endParaRPr lang="en-US" sz="1200" dirty="0">
                <a:solidFill>
                  <a:srgbClr val="FFFFFF"/>
                </a:solidFill>
                <a:latin typeface="Calibri"/>
              </a:endParaRPr>
            </a:p>
          </p:txBody>
        </p:sp>
      </p:grpSp>
      <p:grpSp>
        <p:nvGrpSpPr>
          <p:cNvPr id="11" name="Group 10"/>
          <p:cNvGrpSpPr/>
          <p:nvPr/>
        </p:nvGrpSpPr>
        <p:grpSpPr>
          <a:xfrm>
            <a:off x="5217582" y="2079768"/>
            <a:ext cx="863600" cy="304800"/>
            <a:chOff x="5217582" y="1619534"/>
            <a:chExt cx="863600" cy="304800"/>
          </a:xfrm>
        </p:grpSpPr>
        <p:sp>
          <p:nvSpPr>
            <p:cNvPr id="19" name="Rounded Rectangle 18"/>
            <p:cNvSpPr/>
            <p:nvPr/>
          </p:nvSpPr>
          <p:spPr>
            <a:xfrm>
              <a:off x="5217582" y="1619534"/>
              <a:ext cx="863600" cy="304800"/>
            </a:xfrm>
            <a:prstGeom prst="roundRect">
              <a:avLst/>
            </a:prstGeom>
            <a:solidFill>
              <a:srgbClr val="17375E"/>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0" name="TextBox 19"/>
            <p:cNvSpPr txBox="1"/>
            <p:nvPr/>
          </p:nvSpPr>
          <p:spPr>
            <a:xfrm>
              <a:off x="5262032" y="1633435"/>
              <a:ext cx="774701" cy="276999"/>
            </a:xfrm>
            <a:prstGeom prst="rect">
              <a:avLst/>
            </a:prstGeom>
            <a:noFill/>
          </p:spPr>
          <p:txBody>
            <a:bodyPr wrap="square" rtlCol="0">
              <a:spAutoFit/>
            </a:bodyPr>
            <a:lstStyle/>
            <a:p>
              <a:pPr algn="ctr" defTabSz="457200"/>
              <a:r>
                <a:rPr lang="en-US" sz="1200" dirty="0" smtClean="0">
                  <a:solidFill>
                    <a:srgbClr val="FFFFFF"/>
                  </a:solidFill>
                  <a:latin typeface="Calibri"/>
                </a:rPr>
                <a:t>SPRING 1</a:t>
              </a:r>
              <a:endParaRPr lang="en-US" sz="1200" dirty="0">
                <a:solidFill>
                  <a:srgbClr val="FFFFFF"/>
                </a:solidFill>
                <a:latin typeface="Calibri"/>
              </a:endParaRPr>
            </a:p>
          </p:txBody>
        </p:sp>
      </p:grpSp>
      <p:sp>
        <p:nvSpPr>
          <p:cNvPr id="28" name="Rectangle 27"/>
          <p:cNvSpPr/>
          <p:nvPr/>
        </p:nvSpPr>
        <p:spPr>
          <a:xfrm>
            <a:off x="2196944" y="5050391"/>
            <a:ext cx="6248400" cy="432935"/>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9" name="TextBox 28"/>
          <p:cNvSpPr txBox="1"/>
          <p:nvPr/>
        </p:nvSpPr>
        <p:spPr>
          <a:xfrm>
            <a:off x="2224040" y="5063117"/>
            <a:ext cx="6162039" cy="400110"/>
          </a:xfrm>
          <a:prstGeom prst="rect">
            <a:avLst/>
          </a:prstGeom>
          <a:noFill/>
        </p:spPr>
        <p:txBody>
          <a:bodyPr wrap="square" rtlCol="0">
            <a:spAutoFit/>
          </a:bodyPr>
          <a:lstStyle/>
          <a:p>
            <a:pPr algn="ctr" defTabSz="457200"/>
            <a:r>
              <a:rPr lang="en-US" sz="2000" dirty="0" smtClean="0">
                <a:solidFill>
                  <a:srgbClr val="FFFFFF"/>
                </a:solidFill>
                <a:latin typeface="Times"/>
                <a:cs typeface="Times"/>
              </a:rPr>
              <a:t>Computer Science, Mathematics, Physics </a:t>
            </a:r>
            <a:endParaRPr lang="en-US" sz="2000" dirty="0">
              <a:solidFill>
                <a:srgbClr val="FFFFFF"/>
              </a:solidFill>
              <a:latin typeface="Times"/>
              <a:cs typeface="Times"/>
            </a:endParaRPr>
          </a:p>
        </p:txBody>
      </p:sp>
      <p:sp>
        <p:nvSpPr>
          <p:cNvPr id="32" name="TextBox 31"/>
          <p:cNvSpPr txBox="1"/>
          <p:nvPr/>
        </p:nvSpPr>
        <p:spPr>
          <a:xfrm>
            <a:off x="1540932" y="2314595"/>
            <a:ext cx="3508177" cy="1938992"/>
          </a:xfrm>
          <a:prstGeom prst="rect">
            <a:avLst/>
          </a:prstGeom>
          <a:noFill/>
        </p:spPr>
        <p:txBody>
          <a:bodyPr wrap="square" rtlCol="0">
            <a:spAutoFit/>
          </a:bodyPr>
          <a:lstStyle/>
          <a:p>
            <a:pPr defTabSz="457200"/>
            <a:r>
              <a:rPr lang="en-US" sz="2400" dirty="0" smtClean="0">
                <a:solidFill>
                  <a:prstClr val="black"/>
                </a:solidFill>
                <a:latin typeface="Calibri"/>
              </a:rPr>
              <a:t>   MATH 150			4 CH</a:t>
            </a:r>
          </a:p>
          <a:p>
            <a:pPr defTabSz="457200"/>
            <a:r>
              <a:rPr lang="en-US" sz="2400" dirty="0" smtClean="0">
                <a:solidFill>
                  <a:prstClr val="black"/>
                </a:solidFill>
                <a:latin typeface="Calibri"/>
              </a:rPr>
              <a:t>   CS 202				4 CH</a:t>
            </a:r>
          </a:p>
          <a:p>
            <a:pPr defTabSz="457200"/>
            <a:r>
              <a:rPr lang="en-US" sz="2400" dirty="0" smtClean="0">
                <a:solidFill>
                  <a:prstClr val="black"/>
                </a:solidFill>
                <a:latin typeface="Calibri"/>
              </a:rPr>
              <a:t>ENGL 101				3 CH</a:t>
            </a:r>
          </a:p>
          <a:p>
            <a:pPr defTabSz="457200"/>
            <a:r>
              <a:rPr lang="en-US" sz="2400" dirty="0" smtClean="0">
                <a:solidFill>
                  <a:prstClr val="black"/>
                </a:solidFill>
                <a:latin typeface="Calibri"/>
              </a:rPr>
              <a:t>UCOL 101				1 CH</a:t>
            </a:r>
          </a:p>
          <a:p>
            <a:pPr defTabSz="457200"/>
            <a:r>
              <a:rPr lang="en-US" sz="2400" dirty="0" smtClean="0">
                <a:solidFill>
                  <a:prstClr val="black"/>
                </a:solidFill>
                <a:latin typeface="Calibri"/>
              </a:rPr>
              <a:t>SPCM 101				3 CH</a:t>
            </a:r>
            <a:endParaRPr lang="en-US" sz="2400" dirty="0">
              <a:solidFill>
                <a:prstClr val="black"/>
              </a:solidFill>
              <a:latin typeface="Calibri"/>
            </a:endParaRPr>
          </a:p>
        </p:txBody>
      </p:sp>
      <p:cxnSp>
        <p:nvCxnSpPr>
          <p:cNvPr id="34" name="Straight Connector 33"/>
          <p:cNvCxnSpPr/>
          <p:nvPr/>
        </p:nvCxnSpPr>
        <p:spPr>
          <a:xfrm>
            <a:off x="1540932" y="3101154"/>
            <a:ext cx="350817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1540932" y="2739356"/>
            <a:ext cx="3508177" cy="19096"/>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1540932" y="3814282"/>
            <a:ext cx="350817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1540932" y="3471062"/>
            <a:ext cx="3508177" cy="0"/>
          </a:xfrm>
          <a:prstGeom prst="line">
            <a:avLst/>
          </a:prstGeom>
        </p:spPr>
        <p:style>
          <a:lnRef idx="2">
            <a:schemeClr val="accent1"/>
          </a:lnRef>
          <a:fillRef idx="0">
            <a:schemeClr val="accent1"/>
          </a:fillRef>
          <a:effectRef idx="1">
            <a:schemeClr val="accent1"/>
          </a:effectRef>
          <a:fontRef idx="minor">
            <a:schemeClr val="tx1"/>
          </a:fontRef>
        </p:style>
      </p:cxnSp>
      <p:sp>
        <p:nvSpPr>
          <p:cNvPr id="42" name="Rectangle 41"/>
          <p:cNvSpPr/>
          <p:nvPr/>
        </p:nvSpPr>
        <p:spPr>
          <a:xfrm>
            <a:off x="1540932" y="4168999"/>
            <a:ext cx="3508177" cy="352437"/>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41" name="TextBox 40"/>
          <p:cNvSpPr txBox="1"/>
          <p:nvPr/>
        </p:nvSpPr>
        <p:spPr>
          <a:xfrm>
            <a:off x="4127012" y="4073367"/>
            <a:ext cx="922097" cy="461665"/>
          </a:xfrm>
          <a:prstGeom prst="rect">
            <a:avLst/>
          </a:prstGeom>
          <a:noFill/>
        </p:spPr>
        <p:txBody>
          <a:bodyPr wrap="none" rtlCol="0">
            <a:spAutoFit/>
          </a:bodyPr>
          <a:lstStyle/>
          <a:p>
            <a:pPr defTabSz="457200"/>
            <a:r>
              <a:rPr lang="en-US" sz="2400" dirty="0" smtClean="0">
                <a:solidFill>
                  <a:prstClr val="white"/>
                </a:solidFill>
                <a:latin typeface="Calibri"/>
              </a:rPr>
              <a:t>15 CH</a:t>
            </a:r>
            <a:endParaRPr lang="en-US" sz="2400" dirty="0">
              <a:solidFill>
                <a:prstClr val="white"/>
              </a:solidFill>
              <a:latin typeface="Calibri"/>
            </a:endParaRPr>
          </a:p>
        </p:txBody>
      </p:sp>
      <p:grpSp>
        <p:nvGrpSpPr>
          <p:cNvPr id="48" name="Group 47"/>
          <p:cNvGrpSpPr/>
          <p:nvPr/>
        </p:nvGrpSpPr>
        <p:grpSpPr>
          <a:xfrm>
            <a:off x="1555694" y="2405258"/>
            <a:ext cx="273590" cy="334098"/>
            <a:chOff x="1091236" y="1883029"/>
            <a:chExt cx="300082" cy="376759"/>
          </a:xfrm>
        </p:grpSpPr>
        <p:sp>
          <p:nvSpPr>
            <p:cNvPr id="43" name="Wave 42"/>
            <p:cNvSpPr/>
            <p:nvPr/>
          </p:nvSpPr>
          <p:spPr>
            <a:xfrm>
              <a:off x="1100785" y="1905000"/>
              <a:ext cx="276910" cy="224250"/>
            </a:xfrm>
            <a:prstGeom prst="wav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cxnSp>
          <p:nvCxnSpPr>
            <p:cNvPr id="45" name="Straight Connector 44"/>
            <p:cNvCxnSpPr/>
            <p:nvPr/>
          </p:nvCxnSpPr>
          <p:spPr>
            <a:xfrm>
              <a:off x="1091236" y="1891100"/>
              <a:ext cx="9549" cy="368688"/>
            </a:xfrm>
            <a:prstGeom prst="line">
              <a:avLst/>
            </a:prstGeom>
            <a:ln w="38100" cmpd="sng"/>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1091236" y="1883029"/>
              <a:ext cx="300082" cy="246221"/>
            </a:xfrm>
            <a:prstGeom prst="rect">
              <a:avLst/>
            </a:prstGeom>
            <a:noFill/>
          </p:spPr>
          <p:txBody>
            <a:bodyPr wrap="none" rtlCol="0">
              <a:spAutoFit/>
            </a:bodyPr>
            <a:lstStyle/>
            <a:p>
              <a:pPr defTabSz="457200"/>
              <a:r>
                <a:rPr lang="en-US" sz="1000" dirty="0" smtClean="0">
                  <a:solidFill>
                    <a:srgbClr val="FFFFFF"/>
                  </a:solidFill>
                  <a:latin typeface="Times New Roman"/>
                  <a:cs typeface="Times New Roman"/>
                </a:rPr>
                <a:t>M</a:t>
              </a:r>
              <a:endParaRPr lang="en-US" sz="1000" dirty="0">
                <a:solidFill>
                  <a:srgbClr val="FFFFFF"/>
                </a:solidFill>
                <a:latin typeface="Times New Roman"/>
                <a:cs typeface="Times New Roman"/>
              </a:endParaRPr>
            </a:p>
          </p:txBody>
        </p:sp>
      </p:grpSp>
      <p:grpSp>
        <p:nvGrpSpPr>
          <p:cNvPr id="53" name="Group 52"/>
          <p:cNvGrpSpPr/>
          <p:nvPr/>
        </p:nvGrpSpPr>
        <p:grpSpPr>
          <a:xfrm>
            <a:off x="1559322" y="2758452"/>
            <a:ext cx="273590" cy="334098"/>
            <a:chOff x="1091236" y="1883029"/>
            <a:chExt cx="300082" cy="376759"/>
          </a:xfrm>
        </p:grpSpPr>
        <p:sp>
          <p:nvSpPr>
            <p:cNvPr id="54" name="Wave 53"/>
            <p:cNvSpPr/>
            <p:nvPr/>
          </p:nvSpPr>
          <p:spPr>
            <a:xfrm>
              <a:off x="1100785" y="1905000"/>
              <a:ext cx="276910" cy="224250"/>
            </a:xfrm>
            <a:prstGeom prst="wav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cxnSp>
          <p:nvCxnSpPr>
            <p:cNvPr id="55" name="Straight Connector 54"/>
            <p:cNvCxnSpPr/>
            <p:nvPr/>
          </p:nvCxnSpPr>
          <p:spPr>
            <a:xfrm>
              <a:off x="1091236" y="1891100"/>
              <a:ext cx="9549" cy="368688"/>
            </a:xfrm>
            <a:prstGeom prst="line">
              <a:avLst/>
            </a:prstGeom>
            <a:ln w="38100" cmpd="sng"/>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1091236" y="1883029"/>
              <a:ext cx="300082" cy="246221"/>
            </a:xfrm>
            <a:prstGeom prst="rect">
              <a:avLst/>
            </a:prstGeom>
            <a:noFill/>
          </p:spPr>
          <p:txBody>
            <a:bodyPr wrap="none" rtlCol="0">
              <a:spAutoFit/>
            </a:bodyPr>
            <a:lstStyle/>
            <a:p>
              <a:pPr defTabSz="457200"/>
              <a:r>
                <a:rPr lang="en-US" sz="1000" dirty="0" smtClean="0">
                  <a:solidFill>
                    <a:srgbClr val="FFFFFF"/>
                  </a:solidFill>
                  <a:latin typeface="Times New Roman"/>
                  <a:cs typeface="Times New Roman"/>
                </a:rPr>
                <a:t>M</a:t>
              </a:r>
              <a:endParaRPr lang="en-US" sz="1000" dirty="0">
                <a:solidFill>
                  <a:srgbClr val="FFFFFF"/>
                </a:solidFill>
                <a:latin typeface="Times New Roman"/>
                <a:cs typeface="Times New Roman"/>
              </a:endParaRPr>
            </a:p>
          </p:txBody>
        </p:sp>
      </p:grpSp>
      <p:sp>
        <p:nvSpPr>
          <p:cNvPr id="61" name="TextBox 60"/>
          <p:cNvSpPr txBox="1"/>
          <p:nvPr/>
        </p:nvSpPr>
        <p:spPr>
          <a:xfrm>
            <a:off x="185554" y="2678312"/>
            <a:ext cx="1373768" cy="400110"/>
          </a:xfrm>
          <a:prstGeom prst="rect">
            <a:avLst/>
          </a:prstGeom>
          <a:noFill/>
        </p:spPr>
        <p:txBody>
          <a:bodyPr wrap="none" rtlCol="0">
            <a:spAutoFit/>
          </a:bodyPr>
          <a:lstStyle/>
          <a:p>
            <a:pPr defTabSz="457200"/>
            <a:r>
              <a:rPr lang="en-US" sz="1000" i="1" dirty="0" smtClean="0">
                <a:solidFill>
                  <a:prstClr val="black"/>
                </a:solidFill>
                <a:latin typeface="Calibri"/>
              </a:rPr>
              <a:t>Milestone course</a:t>
            </a:r>
          </a:p>
          <a:p>
            <a:pPr defTabSz="457200"/>
            <a:r>
              <a:rPr lang="en-US" sz="1000" i="1" dirty="0" smtClean="0">
                <a:solidFill>
                  <a:prstClr val="black"/>
                </a:solidFill>
                <a:latin typeface="Calibri"/>
              </a:rPr>
              <a:t>required this semester</a:t>
            </a:r>
            <a:endParaRPr lang="en-US" sz="1000" i="1" dirty="0">
              <a:solidFill>
                <a:prstClr val="black"/>
              </a:solidFill>
              <a:latin typeface="Calibri"/>
            </a:endParaRPr>
          </a:p>
        </p:txBody>
      </p:sp>
      <p:cxnSp>
        <p:nvCxnSpPr>
          <p:cNvPr id="63" name="Straight Connector 62"/>
          <p:cNvCxnSpPr/>
          <p:nvPr/>
        </p:nvCxnSpPr>
        <p:spPr>
          <a:xfrm>
            <a:off x="5245795" y="3101154"/>
            <a:ext cx="350817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5231033" y="2740789"/>
            <a:ext cx="3508177" cy="19096"/>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5231033" y="3815715"/>
            <a:ext cx="350817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5231033" y="3472495"/>
            <a:ext cx="3508177" cy="0"/>
          </a:xfrm>
          <a:prstGeom prst="line">
            <a:avLst/>
          </a:prstGeom>
        </p:spPr>
        <p:style>
          <a:lnRef idx="2">
            <a:schemeClr val="accent1"/>
          </a:lnRef>
          <a:fillRef idx="0">
            <a:schemeClr val="accent1"/>
          </a:fillRef>
          <a:effectRef idx="1">
            <a:schemeClr val="accent1"/>
          </a:effectRef>
          <a:fontRef idx="minor">
            <a:schemeClr val="tx1"/>
          </a:fontRef>
        </p:style>
      </p:cxnSp>
      <p:sp>
        <p:nvSpPr>
          <p:cNvPr id="67" name="Rectangle 66"/>
          <p:cNvSpPr/>
          <p:nvPr/>
        </p:nvSpPr>
        <p:spPr>
          <a:xfrm>
            <a:off x="5231033" y="4535032"/>
            <a:ext cx="3508177" cy="352437"/>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68" name="TextBox 67"/>
          <p:cNvSpPr txBox="1"/>
          <p:nvPr/>
        </p:nvSpPr>
        <p:spPr>
          <a:xfrm>
            <a:off x="7410902" y="4438545"/>
            <a:ext cx="1328308" cy="461665"/>
          </a:xfrm>
          <a:prstGeom prst="rect">
            <a:avLst/>
          </a:prstGeom>
          <a:noFill/>
        </p:spPr>
        <p:txBody>
          <a:bodyPr wrap="none" rtlCol="0">
            <a:spAutoFit/>
          </a:bodyPr>
          <a:lstStyle/>
          <a:p>
            <a:pPr defTabSz="457200"/>
            <a:r>
              <a:rPr lang="en-US" sz="2400" dirty="0" smtClean="0">
                <a:solidFill>
                  <a:prstClr val="white"/>
                </a:solidFill>
                <a:latin typeface="Calibri"/>
              </a:rPr>
              <a:t>16-18 CH</a:t>
            </a:r>
            <a:endParaRPr lang="en-US" sz="2400" dirty="0">
              <a:solidFill>
                <a:prstClr val="white"/>
              </a:solidFill>
              <a:latin typeface="Calibri"/>
            </a:endParaRPr>
          </a:p>
        </p:txBody>
      </p:sp>
      <p:grpSp>
        <p:nvGrpSpPr>
          <p:cNvPr id="69" name="Group 68"/>
          <p:cNvGrpSpPr/>
          <p:nvPr/>
        </p:nvGrpSpPr>
        <p:grpSpPr>
          <a:xfrm>
            <a:off x="5245795" y="2406691"/>
            <a:ext cx="273590" cy="334098"/>
            <a:chOff x="1091236" y="1883029"/>
            <a:chExt cx="300082" cy="376759"/>
          </a:xfrm>
        </p:grpSpPr>
        <p:sp>
          <p:nvSpPr>
            <p:cNvPr id="70" name="Wave 69"/>
            <p:cNvSpPr/>
            <p:nvPr/>
          </p:nvSpPr>
          <p:spPr>
            <a:xfrm>
              <a:off x="1100785" y="1905000"/>
              <a:ext cx="276910" cy="224250"/>
            </a:xfrm>
            <a:prstGeom prst="wav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cxnSp>
          <p:nvCxnSpPr>
            <p:cNvPr id="71" name="Straight Connector 70"/>
            <p:cNvCxnSpPr/>
            <p:nvPr/>
          </p:nvCxnSpPr>
          <p:spPr>
            <a:xfrm>
              <a:off x="1091236" y="1891100"/>
              <a:ext cx="9549" cy="368688"/>
            </a:xfrm>
            <a:prstGeom prst="line">
              <a:avLst/>
            </a:prstGeom>
            <a:ln w="38100" cmpd="sng"/>
          </p:spPr>
          <p:style>
            <a:lnRef idx="2">
              <a:schemeClr val="accent1"/>
            </a:lnRef>
            <a:fillRef idx="0">
              <a:schemeClr val="accent1"/>
            </a:fillRef>
            <a:effectRef idx="1">
              <a:schemeClr val="accent1"/>
            </a:effectRef>
            <a:fontRef idx="minor">
              <a:schemeClr val="tx1"/>
            </a:fontRef>
          </p:style>
        </p:cxnSp>
        <p:sp>
          <p:nvSpPr>
            <p:cNvPr id="72" name="TextBox 71"/>
            <p:cNvSpPr txBox="1"/>
            <p:nvPr/>
          </p:nvSpPr>
          <p:spPr>
            <a:xfrm>
              <a:off x="1091236" y="1883029"/>
              <a:ext cx="300082" cy="246221"/>
            </a:xfrm>
            <a:prstGeom prst="rect">
              <a:avLst/>
            </a:prstGeom>
            <a:noFill/>
          </p:spPr>
          <p:txBody>
            <a:bodyPr wrap="none" rtlCol="0">
              <a:spAutoFit/>
            </a:bodyPr>
            <a:lstStyle/>
            <a:p>
              <a:pPr defTabSz="457200"/>
              <a:r>
                <a:rPr lang="en-US" sz="1000" dirty="0" smtClean="0">
                  <a:solidFill>
                    <a:srgbClr val="FFFFFF"/>
                  </a:solidFill>
                  <a:latin typeface="Times New Roman"/>
                  <a:cs typeface="Times New Roman"/>
                </a:rPr>
                <a:t>M</a:t>
              </a:r>
              <a:endParaRPr lang="en-US" sz="1000" dirty="0">
                <a:solidFill>
                  <a:srgbClr val="FFFFFF"/>
                </a:solidFill>
                <a:latin typeface="Times New Roman"/>
                <a:cs typeface="Times New Roman"/>
              </a:endParaRPr>
            </a:p>
          </p:txBody>
        </p:sp>
      </p:grpSp>
      <p:grpSp>
        <p:nvGrpSpPr>
          <p:cNvPr id="73" name="Group 72"/>
          <p:cNvGrpSpPr/>
          <p:nvPr/>
        </p:nvGrpSpPr>
        <p:grpSpPr>
          <a:xfrm>
            <a:off x="5249423" y="2759885"/>
            <a:ext cx="273590" cy="334098"/>
            <a:chOff x="1091236" y="1883029"/>
            <a:chExt cx="300082" cy="376759"/>
          </a:xfrm>
        </p:grpSpPr>
        <p:sp>
          <p:nvSpPr>
            <p:cNvPr id="74" name="Wave 73"/>
            <p:cNvSpPr/>
            <p:nvPr/>
          </p:nvSpPr>
          <p:spPr>
            <a:xfrm>
              <a:off x="1100785" y="1905000"/>
              <a:ext cx="276910" cy="224250"/>
            </a:xfrm>
            <a:prstGeom prst="wav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cxnSp>
          <p:nvCxnSpPr>
            <p:cNvPr id="75" name="Straight Connector 74"/>
            <p:cNvCxnSpPr/>
            <p:nvPr/>
          </p:nvCxnSpPr>
          <p:spPr>
            <a:xfrm>
              <a:off x="1091236" y="1891100"/>
              <a:ext cx="9549" cy="368688"/>
            </a:xfrm>
            <a:prstGeom prst="line">
              <a:avLst/>
            </a:prstGeom>
            <a:ln w="38100" cmpd="sng"/>
          </p:spPr>
          <p:style>
            <a:lnRef idx="2">
              <a:schemeClr val="accent1"/>
            </a:lnRef>
            <a:fillRef idx="0">
              <a:schemeClr val="accent1"/>
            </a:fillRef>
            <a:effectRef idx="1">
              <a:schemeClr val="accent1"/>
            </a:effectRef>
            <a:fontRef idx="minor">
              <a:schemeClr val="tx1"/>
            </a:fontRef>
          </p:style>
        </p:cxnSp>
        <p:sp>
          <p:nvSpPr>
            <p:cNvPr id="76" name="TextBox 75"/>
            <p:cNvSpPr txBox="1"/>
            <p:nvPr/>
          </p:nvSpPr>
          <p:spPr>
            <a:xfrm>
              <a:off x="1091236" y="1883029"/>
              <a:ext cx="300082" cy="246221"/>
            </a:xfrm>
            <a:prstGeom prst="rect">
              <a:avLst/>
            </a:prstGeom>
            <a:noFill/>
          </p:spPr>
          <p:txBody>
            <a:bodyPr wrap="none" rtlCol="0">
              <a:spAutoFit/>
            </a:bodyPr>
            <a:lstStyle/>
            <a:p>
              <a:pPr defTabSz="457200"/>
              <a:r>
                <a:rPr lang="en-US" sz="1000" dirty="0" smtClean="0">
                  <a:solidFill>
                    <a:srgbClr val="FFFFFF"/>
                  </a:solidFill>
                  <a:latin typeface="Times New Roman"/>
                  <a:cs typeface="Times New Roman"/>
                </a:rPr>
                <a:t>M</a:t>
              </a:r>
              <a:endParaRPr lang="en-US" sz="1000" dirty="0">
                <a:solidFill>
                  <a:srgbClr val="FFFFFF"/>
                </a:solidFill>
                <a:latin typeface="Times New Roman"/>
                <a:cs typeface="Times New Roman"/>
              </a:endParaRPr>
            </a:p>
          </p:txBody>
        </p:sp>
      </p:grpSp>
      <p:grpSp>
        <p:nvGrpSpPr>
          <p:cNvPr id="81" name="Group 80"/>
          <p:cNvGrpSpPr/>
          <p:nvPr/>
        </p:nvGrpSpPr>
        <p:grpSpPr>
          <a:xfrm>
            <a:off x="221820" y="2426174"/>
            <a:ext cx="273590" cy="334098"/>
            <a:chOff x="1091236" y="1883029"/>
            <a:chExt cx="300082" cy="376759"/>
          </a:xfrm>
        </p:grpSpPr>
        <p:sp>
          <p:nvSpPr>
            <p:cNvPr id="82" name="Wave 81"/>
            <p:cNvSpPr/>
            <p:nvPr/>
          </p:nvSpPr>
          <p:spPr>
            <a:xfrm>
              <a:off x="1100785" y="1905000"/>
              <a:ext cx="276910" cy="224250"/>
            </a:xfrm>
            <a:prstGeom prst="wav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cxnSp>
          <p:nvCxnSpPr>
            <p:cNvPr id="83" name="Straight Connector 82"/>
            <p:cNvCxnSpPr/>
            <p:nvPr/>
          </p:nvCxnSpPr>
          <p:spPr>
            <a:xfrm>
              <a:off x="1091236" y="1891100"/>
              <a:ext cx="9549" cy="368688"/>
            </a:xfrm>
            <a:prstGeom prst="line">
              <a:avLst/>
            </a:prstGeom>
            <a:ln w="38100" cmpd="sng"/>
          </p:spPr>
          <p:style>
            <a:lnRef idx="2">
              <a:schemeClr val="accent1"/>
            </a:lnRef>
            <a:fillRef idx="0">
              <a:schemeClr val="accent1"/>
            </a:fillRef>
            <a:effectRef idx="1">
              <a:schemeClr val="accent1"/>
            </a:effectRef>
            <a:fontRef idx="minor">
              <a:schemeClr val="tx1"/>
            </a:fontRef>
          </p:style>
        </p:cxnSp>
        <p:sp>
          <p:nvSpPr>
            <p:cNvPr id="84" name="TextBox 83"/>
            <p:cNvSpPr txBox="1"/>
            <p:nvPr/>
          </p:nvSpPr>
          <p:spPr>
            <a:xfrm>
              <a:off x="1091236" y="1883029"/>
              <a:ext cx="300082" cy="246221"/>
            </a:xfrm>
            <a:prstGeom prst="rect">
              <a:avLst/>
            </a:prstGeom>
            <a:noFill/>
          </p:spPr>
          <p:txBody>
            <a:bodyPr wrap="none" rtlCol="0">
              <a:spAutoFit/>
            </a:bodyPr>
            <a:lstStyle/>
            <a:p>
              <a:pPr defTabSz="457200"/>
              <a:r>
                <a:rPr lang="en-US" sz="1000" dirty="0" smtClean="0">
                  <a:solidFill>
                    <a:srgbClr val="FFFFFF"/>
                  </a:solidFill>
                  <a:latin typeface="Times New Roman"/>
                  <a:cs typeface="Times New Roman"/>
                </a:rPr>
                <a:t>M</a:t>
              </a:r>
              <a:endParaRPr lang="en-US" sz="1000" dirty="0">
                <a:solidFill>
                  <a:srgbClr val="FFFFFF"/>
                </a:solidFill>
                <a:latin typeface="Times New Roman"/>
                <a:cs typeface="Times New Roman"/>
              </a:endParaRPr>
            </a:p>
          </p:txBody>
        </p:sp>
      </p:grpSp>
      <p:sp>
        <p:nvSpPr>
          <p:cNvPr id="97" name="Rounded Rectangle 96"/>
          <p:cNvSpPr/>
          <p:nvPr/>
        </p:nvSpPr>
        <p:spPr>
          <a:xfrm>
            <a:off x="841566" y="5050392"/>
            <a:ext cx="1447800" cy="432934"/>
          </a:xfrm>
          <a:prstGeom prst="round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98" name="TextBox 97"/>
          <p:cNvSpPr txBox="1"/>
          <p:nvPr/>
        </p:nvSpPr>
        <p:spPr>
          <a:xfrm>
            <a:off x="909300" y="5050392"/>
            <a:ext cx="1380066" cy="338554"/>
          </a:xfrm>
          <a:prstGeom prst="rect">
            <a:avLst/>
          </a:prstGeom>
          <a:noFill/>
        </p:spPr>
        <p:txBody>
          <a:bodyPr wrap="square" rtlCol="0">
            <a:spAutoFit/>
          </a:bodyPr>
          <a:lstStyle/>
          <a:p>
            <a:pPr algn="ctr" defTabSz="457200"/>
            <a:r>
              <a:rPr lang="en-US" sz="1600" dirty="0" smtClean="0">
                <a:solidFill>
                  <a:srgbClr val="FFFFFF"/>
                </a:solidFill>
                <a:latin typeface="Calibri"/>
              </a:rPr>
              <a:t>MAJORS</a:t>
            </a:r>
            <a:endParaRPr lang="en-US" sz="1600" dirty="0">
              <a:solidFill>
                <a:srgbClr val="FFFFFF"/>
              </a:solidFill>
              <a:latin typeface="Calibri"/>
            </a:endParaRPr>
          </a:p>
        </p:txBody>
      </p:sp>
      <p:sp>
        <p:nvSpPr>
          <p:cNvPr id="12" name="TextBox 11"/>
          <p:cNvSpPr txBox="1"/>
          <p:nvPr/>
        </p:nvSpPr>
        <p:spPr>
          <a:xfrm>
            <a:off x="4975852" y="3706675"/>
            <a:ext cx="299630" cy="707886"/>
          </a:xfrm>
          <a:prstGeom prst="rect">
            <a:avLst/>
          </a:prstGeom>
          <a:noFill/>
        </p:spPr>
        <p:txBody>
          <a:bodyPr wrap="square" rtlCol="0">
            <a:spAutoFit/>
          </a:bodyPr>
          <a:lstStyle/>
          <a:p>
            <a:pPr defTabSz="457200"/>
            <a:r>
              <a:rPr lang="en-US" sz="4000" dirty="0">
                <a:solidFill>
                  <a:srgbClr val="FF0000"/>
                </a:solidFill>
                <a:latin typeface="Calibri"/>
              </a:rPr>
              <a:t>*</a:t>
            </a:r>
          </a:p>
        </p:txBody>
      </p:sp>
      <p:sp>
        <p:nvSpPr>
          <p:cNvPr id="57" name="TextBox 56"/>
          <p:cNvSpPr txBox="1"/>
          <p:nvPr/>
        </p:nvSpPr>
        <p:spPr>
          <a:xfrm>
            <a:off x="1533282" y="5781571"/>
            <a:ext cx="299630" cy="707886"/>
          </a:xfrm>
          <a:prstGeom prst="rect">
            <a:avLst/>
          </a:prstGeom>
          <a:noFill/>
        </p:spPr>
        <p:txBody>
          <a:bodyPr wrap="square" rtlCol="0">
            <a:spAutoFit/>
          </a:bodyPr>
          <a:lstStyle/>
          <a:p>
            <a:pPr defTabSz="457200"/>
            <a:r>
              <a:rPr lang="en-US" sz="4000" dirty="0">
                <a:solidFill>
                  <a:srgbClr val="FF0000"/>
                </a:solidFill>
                <a:latin typeface="Calibri"/>
              </a:rPr>
              <a:t>*</a:t>
            </a:r>
          </a:p>
        </p:txBody>
      </p:sp>
      <p:sp>
        <p:nvSpPr>
          <p:cNvPr id="13" name="TextBox 12"/>
          <p:cNvSpPr txBox="1"/>
          <p:nvPr/>
        </p:nvSpPr>
        <p:spPr>
          <a:xfrm>
            <a:off x="1832912" y="5902956"/>
            <a:ext cx="6474962" cy="646331"/>
          </a:xfrm>
          <a:prstGeom prst="rect">
            <a:avLst/>
          </a:prstGeom>
          <a:noFill/>
        </p:spPr>
        <p:txBody>
          <a:bodyPr wrap="none" rtlCol="0">
            <a:spAutoFit/>
          </a:bodyPr>
          <a:lstStyle/>
          <a:p>
            <a:pPr defTabSz="457200"/>
            <a:r>
              <a:rPr lang="en-US" dirty="0" smtClean="0">
                <a:solidFill>
                  <a:prstClr val="black"/>
                </a:solidFill>
                <a:latin typeface="Calibri"/>
              </a:rPr>
              <a:t>Students on Mathematics or Physics track take UCC Human Health; </a:t>
            </a:r>
          </a:p>
          <a:p>
            <a:pPr defTabSz="457200"/>
            <a:r>
              <a:rPr lang="en-US" dirty="0" smtClean="0">
                <a:solidFill>
                  <a:prstClr val="black"/>
                </a:solidFill>
                <a:latin typeface="Calibri"/>
              </a:rPr>
              <a:t>those on Computer Science track take CS 215</a:t>
            </a:r>
            <a:endParaRPr lang="en-US" dirty="0">
              <a:solidFill>
                <a:prstClr val="black"/>
              </a:solidFill>
              <a:latin typeface="Calibri"/>
            </a:endParaRPr>
          </a:p>
        </p:txBody>
      </p:sp>
    </p:spTree>
    <p:extLst>
      <p:ext uri="{BB962C8B-B14F-4D97-AF65-F5344CB8AC3E}">
        <p14:creationId xmlns:p14="http://schemas.microsoft.com/office/powerpoint/2010/main" val="3063993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30205" y="772568"/>
            <a:ext cx="8415867" cy="869950"/>
          </a:xfrm>
          <a:prstGeom prst="rect">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pic>
        <p:nvPicPr>
          <p:cNvPr id="2" name="Picture 1" descr="runner-27852_128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20408"/>
            <a:ext cx="4572000" cy="3886199"/>
          </a:xfrm>
          <a:prstGeom prst="rect">
            <a:avLst/>
          </a:prstGeom>
          <a:effectLst/>
        </p:spPr>
      </p:pic>
      <p:sp>
        <p:nvSpPr>
          <p:cNvPr id="3" name="Round Same Side Corner Rectangle 2"/>
          <p:cNvSpPr/>
          <p:nvPr/>
        </p:nvSpPr>
        <p:spPr>
          <a:xfrm>
            <a:off x="82312" y="52212"/>
            <a:ext cx="8981440" cy="213360"/>
          </a:xfrm>
          <a:prstGeom prst="round2SameRect">
            <a:avLst/>
          </a:prstGeom>
          <a:solidFill>
            <a:srgbClr val="69002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 name="Round Same Side Corner Rectangle 3"/>
          <p:cNvSpPr/>
          <p:nvPr/>
        </p:nvSpPr>
        <p:spPr>
          <a:xfrm rot="10800000">
            <a:off x="63498" y="6751554"/>
            <a:ext cx="8981440" cy="107244"/>
          </a:xfrm>
          <a:prstGeom prst="round2SameRect">
            <a:avLst/>
          </a:prstGeom>
          <a:solidFill>
            <a:srgbClr val="69002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E002B"/>
              </a:solidFill>
            </a:endParaRPr>
          </a:p>
        </p:txBody>
      </p:sp>
      <p:sp>
        <p:nvSpPr>
          <p:cNvPr id="6" name="TextBox 5"/>
          <p:cNvSpPr txBox="1"/>
          <p:nvPr/>
        </p:nvSpPr>
        <p:spPr>
          <a:xfrm>
            <a:off x="306915" y="761998"/>
            <a:ext cx="8434916" cy="830997"/>
          </a:xfrm>
          <a:prstGeom prst="rect">
            <a:avLst/>
          </a:prstGeom>
          <a:noFill/>
        </p:spPr>
        <p:txBody>
          <a:bodyPr wrap="square" rtlCol="0">
            <a:spAutoFit/>
          </a:bodyPr>
          <a:lstStyle/>
          <a:p>
            <a:pPr algn="ctr"/>
            <a:r>
              <a:rPr lang="en-US" sz="4800" b="1" dirty="0" smtClean="0">
                <a:solidFill>
                  <a:schemeClr val="bg1"/>
                </a:solidFill>
              </a:rPr>
              <a:t>Finishing the College Marathon</a:t>
            </a:r>
            <a:endParaRPr lang="en-US" sz="4800" b="1" dirty="0">
              <a:solidFill>
                <a:schemeClr val="bg1"/>
              </a:solidFill>
            </a:endParaRPr>
          </a:p>
        </p:txBody>
      </p:sp>
      <p:sp>
        <p:nvSpPr>
          <p:cNvPr id="9" name="TextBox 8"/>
          <p:cNvSpPr txBox="1"/>
          <p:nvPr/>
        </p:nvSpPr>
        <p:spPr>
          <a:xfrm>
            <a:off x="4540249" y="2074329"/>
            <a:ext cx="4455583" cy="4524315"/>
          </a:xfrm>
          <a:prstGeom prst="rect">
            <a:avLst/>
          </a:prstGeom>
          <a:noFill/>
        </p:spPr>
        <p:txBody>
          <a:bodyPr wrap="square" rtlCol="0">
            <a:spAutoFit/>
          </a:bodyPr>
          <a:lstStyle/>
          <a:p>
            <a:pPr marL="514350" indent="-514350">
              <a:buAutoNum type="arabicPeriod"/>
            </a:pPr>
            <a:r>
              <a:rPr lang="en-US" sz="3200" b="1" dirty="0" smtClean="0">
                <a:solidFill>
                  <a:srgbClr val="5C2625">
                    <a:alpha val="70000"/>
                  </a:srgbClr>
                </a:solidFill>
              </a:rPr>
              <a:t>Maintain the right pace – 15 to Finish.</a:t>
            </a:r>
          </a:p>
          <a:p>
            <a:pPr marL="514350" indent="-514350">
              <a:buAutoNum type="arabicPeriod"/>
            </a:pPr>
            <a:endParaRPr lang="en-US" sz="3200" b="1" dirty="0" smtClean="0">
              <a:solidFill>
                <a:srgbClr val="5C2625"/>
              </a:solidFill>
            </a:endParaRPr>
          </a:p>
          <a:p>
            <a:pPr marL="514350" indent="-514350">
              <a:buAutoNum type="arabicPeriod"/>
            </a:pPr>
            <a:r>
              <a:rPr lang="en-US" sz="3200" b="1" dirty="0" smtClean="0">
                <a:solidFill>
                  <a:srgbClr val="5C2625">
                    <a:alpha val="70000"/>
                  </a:srgbClr>
                </a:solidFill>
              </a:rPr>
              <a:t>Stay on a pathway to success.</a:t>
            </a:r>
          </a:p>
          <a:p>
            <a:pPr marL="514350" indent="-514350">
              <a:buAutoNum type="arabicPeriod"/>
            </a:pPr>
            <a:endParaRPr lang="en-US" sz="3200" b="1" dirty="0">
              <a:solidFill>
                <a:srgbClr val="5C2625">
                  <a:alpha val="70000"/>
                </a:srgbClr>
              </a:solidFill>
            </a:endParaRPr>
          </a:p>
          <a:p>
            <a:pPr marL="514350" indent="-514350">
              <a:buAutoNum type="arabicPeriod"/>
            </a:pPr>
            <a:r>
              <a:rPr lang="en-US" sz="3200" b="1" dirty="0" smtClean="0">
                <a:solidFill>
                  <a:srgbClr val="5C2625"/>
                </a:solidFill>
              </a:rPr>
              <a:t>Intervene early to avoid setbacks.</a:t>
            </a:r>
          </a:p>
          <a:p>
            <a:pPr marL="514350" indent="-514350">
              <a:buAutoNum type="arabicPeriod"/>
            </a:pPr>
            <a:endParaRPr lang="en-US" sz="3200" b="1" dirty="0">
              <a:solidFill>
                <a:srgbClr val="5C2625"/>
              </a:solidFill>
            </a:endParaRPr>
          </a:p>
        </p:txBody>
      </p:sp>
    </p:spTree>
    <p:extLst>
      <p:ext uri="{BB962C8B-B14F-4D97-AF65-F5344CB8AC3E}">
        <p14:creationId xmlns:p14="http://schemas.microsoft.com/office/powerpoint/2010/main" val="414890552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62288" cy="1143000"/>
          </a:xfrm>
          <a:solidFill>
            <a:schemeClr val="tx1"/>
          </a:solidFill>
        </p:spPr>
        <p:txBody>
          <a:bodyPr>
            <a:normAutofit/>
          </a:bodyPr>
          <a:lstStyle/>
          <a:p>
            <a:r>
              <a:rPr lang="en-US" dirty="0" smtClean="0">
                <a:solidFill>
                  <a:schemeClr val="bg1"/>
                </a:solidFill>
              </a:rPr>
              <a:t>Gateway Math Courses Trends</a:t>
            </a:r>
            <a:endParaRPr lang="en-US" dirty="0">
              <a:solidFill>
                <a:schemeClr val="bg1"/>
              </a:solidFill>
            </a:endParaRPr>
          </a:p>
        </p:txBody>
      </p:sp>
      <p:sp>
        <p:nvSpPr>
          <p:cNvPr id="3" name="Content Placeholder 2"/>
          <p:cNvSpPr>
            <a:spLocks noGrp="1"/>
          </p:cNvSpPr>
          <p:nvPr>
            <p:ph idx="1"/>
          </p:nvPr>
        </p:nvSpPr>
        <p:spPr>
          <a:xfrm>
            <a:off x="304800" y="1798637"/>
            <a:ext cx="8382000" cy="4830763"/>
          </a:xfrm>
        </p:spPr>
        <p:txBody>
          <a:bodyPr>
            <a:normAutofit/>
          </a:bodyPr>
          <a:lstStyle/>
          <a:p>
            <a:pPr lvl="1">
              <a:buFont typeface="Arial" pitchFamily="34" charset="0"/>
              <a:buChar char="•"/>
            </a:pPr>
            <a:r>
              <a:rPr lang="en-US" dirty="0" smtClean="0">
                <a:latin typeface="Calisto MT"/>
                <a:cs typeface="Calisto MT"/>
              </a:rPr>
              <a:t>22% of students require mathematics remediation</a:t>
            </a:r>
          </a:p>
          <a:p>
            <a:pPr lvl="1">
              <a:buFont typeface="Arial" pitchFamily="34" charset="0"/>
              <a:buChar char="•"/>
            </a:pPr>
            <a:r>
              <a:rPr lang="en-US" dirty="0" smtClean="0">
                <a:latin typeface="Calisto MT"/>
                <a:cs typeface="Calisto MT"/>
              </a:rPr>
              <a:t>Remedial courses are rarely effective </a:t>
            </a:r>
          </a:p>
          <a:p>
            <a:pPr lvl="1">
              <a:buFont typeface="Arial" pitchFamily="34" charset="0"/>
              <a:buChar char="•"/>
            </a:pPr>
            <a:r>
              <a:rPr lang="en-US" dirty="0" smtClean="0">
                <a:latin typeface="Calisto MT"/>
                <a:cs typeface="Calisto MT"/>
              </a:rPr>
              <a:t>Research indicates that the more required developmental courses a student must take, the lower the student’s probability of successful degree completion.</a:t>
            </a:r>
          </a:p>
        </p:txBody>
      </p:sp>
      <p:grpSp>
        <p:nvGrpSpPr>
          <p:cNvPr id="5" name="Group 4"/>
          <p:cNvGrpSpPr/>
          <p:nvPr/>
        </p:nvGrpSpPr>
        <p:grpSpPr>
          <a:xfrm>
            <a:off x="0" y="228600"/>
            <a:ext cx="9162288" cy="1219200"/>
            <a:chOff x="0" y="609600"/>
            <a:chExt cx="9162288" cy="3200400"/>
          </a:xfrm>
        </p:grpSpPr>
        <p:cxnSp>
          <p:nvCxnSpPr>
            <p:cNvPr id="6" name="Straight Connector 5"/>
            <p:cNvCxnSpPr/>
            <p:nvPr/>
          </p:nvCxnSpPr>
          <p:spPr>
            <a:xfrm>
              <a:off x="0" y="609600"/>
              <a:ext cx="9162288" cy="0"/>
            </a:xfrm>
            <a:prstGeom prst="line">
              <a:avLst/>
            </a:prstGeom>
            <a:ln w="88900" cmpd="sng">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0" y="3810000"/>
              <a:ext cx="9162288" cy="0"/>
            </a:xfrm>
            <a:prstGeom prst="line">
              <a:avLst/>
            </a:prstGeom>
            <a:ln w="88900" cmpd="sng">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gr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5726" y="5791200"/>
            <a:ext cx="1222768" cy="739699"/>
          </a:xfrm>
          <a:prstGeom prst="rect">
            <a:avLst/>
          </a:prstGeom>
        </p:spPr>
      </p:pic>
    </p:spTree>
    <p:extLst>
      <p:ext uri="{BB962C8B-B14F-4D97-AF65-F5344CB8AC3E}">
        <p14:creationId xmlns:p14="http://schemas.microsoft.com/office/powerpoint/2010/main" val="351902420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62288" cy="1143000"/>
          </a:xfrm>
          <a:solidFill>
            <a:schemeClr val="tx1"/>
          </a:solidFill>
        </p:spPr>
        <p:txBody>
          <a:bodyPr/>
          <a:lstStyle/>
          <a:p>
            <a:r>
              <a:rPr lang="en-US" dirty="0" smtClean="0">
                <a:solidFill>
                  <a:schemeClr val="bg1"/>
                </a:solidFill>
              </a:rPr>
              <a:t>SIU Math Courses</a:t>
            </a:r>
            <a:endParaRPr lang="en-US" dirty="0">
              <a:solidFill>
                <a:schemeClr val="bg1"/>
              </a:solidFill>
            </a:endParaRPr>
          </a:p>
        </p:txBody>
      </p:sp>
      <p:sp>
        <p:nvSpPr>
          <p:cNvPr id="3" name="Content Placeholder 2"/>
          <p:cNvSpPr>
            <a:spLocks noGrp="1"/>
          </p:cNvSpPr>
          <p:nvPr>
            <p:ph idx="1"/>
          </p:nvPr>
        </p:nvSpPr>
        <p:spPr>
          <a:xfrm>
            <a:off x="457200" y="1798637"/>
            <a:ext cx="8229600" cy="4830763"/>
          </a:xfrm>
        </p:spPr>
        <p:txBody>
          <a:bodyPr>
            <a:normAutofit/>
          </a:bodyPr>
          <a:lstStyle/>
          <a:p>
            <a:pPr lvl="1">
              <a:buFont typeface="Arial" pitchFamily="34" charset="0"/>
              <a:buChar char="•"/>
            </a:pPr>
            <a:r>
              <a:rPr lang="en-US" dirty="0" smtClean="0">
                <a:latin typeface="Calisto MT"/>
                <a:cs typeface="Calisto MT"/>
              </a:rPr>
              <a:t>Math 101 </a:t>
            </a:r>
            <a:r>
              <a:rPr lang="en-US" dirty="0">
                <a:latin typeface="Calisto MT"/>
                <a:cs typeface="Calisto MT"/>
              </a:rPr>
              <a:t>– Introduction </a:t>
            </a:r>
            <a:r>
              <a:rPr lang="en-US" dirty="0" smtClean="0">
                <a:latin typeface="Calisto MT"/>
                <a:cs typeface="Calisto MT"/>
              </a:rPr>
              <a:t>to Contemporary Mathematics</a:t>
            </a:r>
          </a:p>
          <a:p>
            <a:pPr lvl="2"/>
            <a:r>
              <a:rPr lang="en-US" dirty="0" smtClean="0">
                <a:latin typeface="Calisto MT"/>
                <a:cs typeface="Calisto MT"/>
              </a:rPr>
              <a:t>(Non-STEM majors, satisfies general education requirement)</a:t>
            </a:r>
          </a:p>
          <a:p>
            <a:pPr lvl="1">
              <a:buFont typeface="Arial" pitchFamily="34" charset="0"/>
              <a:buChar char="•"/>
            </a:pPr>
            <a:r>
              <a:rPr lang="en-US" dirty="0" smtClean="0">
                <a:latin typeface="Calisto MT"/>
                <a:cs typeface="Calisto MT"/>
              </a:rPr>
              <a:t>Math 107 – Intermediate Algebra</a:t>
            </a:r>
          </a:p>
          <a:p>
            <a:pPr lvl="2"/>
            <a:r>
              <a:rPr lang="en-US" dirty="0" smtClean="0">
                <a:latin typeface="Calisto MT"/>
                <a:cs typeface="Calisto MT"/>
              </a:rPr>
              <a:t>(Includes STEM/Business majors, no credit towards degree, “remedial” course)</a:t>
            </a:r>
          </a:p>
          <a:p>
            <a:pPr lvl="1">
              <a:buFont typeface="Arial" pitchFamily="34" charset="0"/>
              <a:buChar char="•"/>
            </a:pPr>
            <a:r>
              <a:rPr lang="en-US" dirty="0" smtClean="0">
                <a:latin typeface="Calisto MT"/>
                <a:cs typeface="Calisto MT"/>
              </a:rPr>
              <a:t>Math 108 – College Algebra</a:t>
            </a:r>
          </a:p>
          <a:p>
            <a:pPr lvl="2"/>
            <a:r>
              <a:rPr lang="en-US" dirty="0" smtClean="0">
                <a:latin typeface="Calisto MT"/>
                <a:cs typeface="Calisto MT"/>
              </a:rPr>
              <a:t>(Includes STEM/Business majors, credit towards degree, satisfies </a:t>
            </a:r>
            <a:r>
              <a:rPr lang="en-US" dirty="0">
                <a:latin typeface="Calisto MT"/>
                <a:cs typeface="Calisto MT"/>
              </a:rPr>
              <a:t>general education requirement)</a:t>
            </a:r>
            <a:endParaRPr lang="en-US" dirty="0" smtClean="0">
              <a:latin typeface="Calisto MT"/>
              <a:cs typeface="Calisto MT"/>
            </a:endParaRPr>
          </a:p>
        </p:txBody>
      </p:sp>
      <p:grpSp>
        <p:nvGrpSpPr>
          <p:cNvPr id="5" name="Group 4"/>
          <p:cNvGrpSpPr/>
          <p:nvPr/>
        </p:nvGrpSpPr>
        <p:grpSpPr>
          <a:xfrm>
            <a:off x="0" y="228600"/>
            <a:ext cx="9162288" cy="1219200"/>
            <a:chOff x="0" y="609600"/>
            <a:chExt cx="9162288" cy="3200400"/>
          </a:xfrm>
        </p:grpSpPr>
        <p:cxnSp>
          <p:nvCxnSpPr>
            <p:cNvPr id="6" name="Straight Connector 5"/>
            <p:cNvCxnSpPr/>
            <p:nvPr/>
          </p:nvCxnSpPr>
          <p:spPr>
            <a:xfrm>
              <a:off x="0" y="609600"/>
              <a:ext cx="9162288" cy="0"/>
            </a:xfrm>
            <a:prstGeom prst="line">
              <a:avLst/>
            </a:prstGeom>
            <a:ln w="88900" cmpd="sng">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0" y="3810000"/>
              <a:ext cx="9162288" cy="0"/>
            </a:xfrm>
            <a:prstGeom prst="line">
              <a:avLst/>
            </a:prstGeom>
            <a:ln w="88900" cmpd="sng">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gr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5726" y="5791200"/>
            <a:ext cx="1222768" cy="739699"/>
          </a:xfrm>
          <a:prstGeom prst="rect">
            <a:avLst/>
          </a:prstGeom>
        </p:spPr>
      </p:pic>
    </p:spTree>
    <p:extLst>
      <p:ext uri="{BB962C8B-B14F-4D97-AF65-F5344CB8AC3E}">
        <p14:creationId xmlns:p14="http://schemas.microsoft.com/office/powerpoint/2010/main" val="322799287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62288" cy="1143000"/>
          </a:xfrm>
          <a:solidFill>
            <a:schemeClr val="tx1"/>
          </a:solidFill>
        </p:spPr>
        <p:txBody>
          <a:bodyPr/>
          <a:lstStyle/>
          <a:p>
            <a:r>
              <a:rPr lang="en-US" dirty="0" smtClean="0">
                <a:solidFill>
                  <a:schemeClr val="bg1"/>
                </a:solidFill>
              </a:rPr>
              <a:t>Early Warning Intervention Platform</a:t>
            </a:r>
            <a:endParaRPr lang="en-US" dirty="0">
              <a:solidFill>
                <a:schemeClr val="bg1"/>
              </a:solidFill>
            </a:endParaRPr>
          </a:p>
        </p:txBody>
      </p:sp>
      <p:grpSp>
        <p:nvGrpSpPr>
          <p:cNvPr id="5" name="Group 4"/>
          <p:cNvGrpSpPr/>
          <p:nvPr/>
        </p:nvGrpSpPr>
        <p:grpSpPr>
          <a:xfrm>
            <a:off x="0" y="228600"/>
            <a:ext cx="9162288" cy="1219200"/>
            <a:chOff x="0" y="609600"/>
            <a:chExt cx="9162288" cy="3200400"/>
          </a:xfrm>
        </p:grpSpPr>
        <p:cxnSp>
          <p:nvCxnSpPr>
            <p:cNvPr id="6" name="Straight Connector 5"/>
            <p:cNvCxnSpPr/>
            <p:nvPr/>
          </p:nvCxnSpPr>
          <p:spPr>
            <a:xfrm>
              <a:off x="0" y="609600"/>
              <a:ext cx="9162288" cy="0"/>
            </a:xfrm>
            <a:prstGeom prst="line">
              <a:avLst/>
            </a:prstGeom>
            <a:ln w="88900" cmpd="sng">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0" y="3810000"/>
              <a:ext cx="9162288" cy="0"/>
            </a:xfrm>
            <a:prstGeom prst="line">
              <a:avLst/>
            </a:prstGeom>
            <a:ln w="88900" cmpd="sng">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gr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5726" y="5791200"/>
            <a:ext cx="1222768" cy="739699"/>
          </a:xfrm>
          <a:prstGeom prst="rect">
            <a:avLst/>
          </a:prstGeom>
        </p:spPr>
      </p:pic>
      <p:sp>
        <p:nvSpPr>
          <p:cNvPr id="10" name="TextBox 9"/>
          <p:cNvSpPr txBox="1"/>
          <p:nvPr/>
        </p:nvSpPr>
        <p:spPr>
          <a:xfrm>
            <a:off x="635031" y="1625108"/>
            <a:ext cx="7892226" cy="3988784"/>
          </a:xfrm>
          <a:prstGeom prst="rect">
            <a:avLst/>
          </a:prstGeom>
          <a:noFill/>
        </p:spPr>
        <p:txBody>
          <a:bodyPr wrap="square" rtlCol="0">
            <a:spAutoFit/>
          </a:bodyPr>
          <a:lstStyle/>
          <a:p>
            <a:pPr defTabSz="457200">
              <a:lnSpc>
                <a:spcPct val="200000"/>
              </a:lnSpc>
            </a:pPr>
            <a:r>
              <a:rPr lang="en-US" sz="2500" b="1" dirty="0" smtClean="0">
                <a:solidFill>
                  <a:prstClr val="black"/>
                </a:solidFill>
                <a:latin typeface="Gill Sans"/>
                <a:cs typeface="Gill Sans"/>
              </a:rPr>
              <a:t>Week 3</a:t>
            </a:r>
            <a:endParaRPr lang="en-US" sz="2500" dirty="0" smtClean="0">
              <a:solidFill>
                <a:prstClr val="black"/>
              </a:solidFill>
              <a:latin typeface="Gill Sans"/>
              <a:cs typeface="Gill Sans"/>
            </a:endParaRPr>
          </a:p>
          <a:p>
            <a:pPr defTabSz="457200">
              <a:lnSpc>
                <a:spcPct val="140000"/>
              </a:lnSpc>
            </a:pPr>
            <a:r>
              <a:rPr lang="en-US" dirty="0" smtClean="0">
                <a:solidFill>
                  <a:prstClr val="black"/>
                </a:solidFill>
                <a:latin typeface="Gill Sans"/>
                <a:cs typeface="Gill Sans"/>
              </a:rPr>
              <a:t>25%* (Preparation) + 25%* (Motivation) + 50%* (Demonstration) </a:t>
            </a:r>
          </a:p>
          <a:p>
            <a:pPr defTabSz="457200"/>
            <a:endParaRPr lang="en-US" sz="2000" dirty="0">
              <a:solidFill>
                <a:prstClr val="black"/>
              </a:solidFill>
              <a:latin typeface="Gill Sans"/>
              <a:cs typeface="Gill Sans"/>
            </a:endParaRPr>
          </a:p>
          <a:p>
            <a:pPr marL="342900" indent="-342900" defTabSz="457200">
              <a:buFont typeface="Arial"/>
              <a:buChar char="•"/>
            </a:pPr>
            <a:r>
              <a:rPr lang="en-US" sz="2000" dirty="0" smtClean="0">
                <a:solidFill>
                  <a:prstClr val="black"/>
                </a:solidFill>
                <a:latin typeface="Gill Sans"/>
                <a:cs typeface="Gill Sans"/>
              </a:rPr>
              <a:t>RED:					0% to 55%</a:t>
            </a:r>
          </a:p>
          <a:p>
            <a:pPr marL="342900" indent="-342900" defTabSz="457200">
              <a:buFont typeface="Arial"/>
              <a:buChar char="•"/>
            </a:pPr>
            <a:r>
              <a:rPr lang="en-US" sz="2000" dirty="0" smtClean="0">
                <a:solidFill>
                  <a:prstClr val="black"/>
                </a:solidFill>
                <a:latin typeface="Gill Sans"/>
                <a:cs typeface="Gill Sans"/>
              </a:rPr>
              <a:t>ORANGE:			56% to 65%</a:t>
            </a:r>
          </a:p>
          <a:p>
            <a:pPr marL="342900" indent="-342900" defTabSz="457200">
              <a:buFont typeface="Arial"/>
              <a:buChar char="•"/>
            </a:pPr>
            <a:r>
              <a:rPr lang="en-US" sz="2000" dirty="0" smtClean="0">
                <a:solidFill>
                  <a:prstClr val="black"/>
                </a:solidFill>
                <a:latin typeface="Gill Sans"/>
                <a:cs typeface="Gill Sans"/>
              </a:rPr>
              <a:t>YELLOW:			65% to 75%</a:t>
            </a:r>
          </a:p>
          <a:p>
            <a:pPr marL="342900" indent="-342900" defTabSz="457200">
              <a:buFont typeface="Arial"/>
              <a:buChar char="•"/>
            </a:pPr>
            <a:r>
              <a:rPr lang="en-US" sz="2000" dirty="0" smtClean="0">
                <a:solidFill>
                  <a:prstClr val="black"/>
                </a:solidFill>
                <a:latin typeface="Gill Sans"/>
                <a:cs typeface="Gill Sans"/>
              </a:rPr>
              <a:t>GREEN:				76% to 100%</a:t>
            </a:r>
          </a:p>
          <a:p>
            <a:pPr marL="342900" indent="-342900" defTabSz="457200">
              <a:buFont typeface="Arial"/>
              <a:buChar char="•"/>
            </a:pPr>
            <a:endParaRPr lang="en-US" sz="2000" dirty="0" smtClean="0">
              <a:solidFill>
                <a:prstClr val="black"/>
              </a:solidFill>
              <a:latin typeface="Gill Sans"/>
              <a:cs typeface="Gill Sans"/>
            </a:endParaRPr>
          </a:p>
          <a:p>
            <a:pPr marL="342900" indent="-342900" defTabSz="457200">
              <a:buFont typeface="Arial"/>
              <a:buChar char="•"/>
            </a:pPr>
            <a:r>
              <a:rPr lang="en-US" sz="2000" dirty="0" smtClean="0">
                <a:solidFill>
                  <a:prstClr val="black"/>
                </a:solidFill>
                <a:latin typeface="Gill Sans"/>
                <a:cs typeface="Gill Sans"/>
              </a:rPr>
              <a:t>Students also receive an intervention score in week 8 and week 12 that is simply their course grade at that time.</a:t>
            </a:r>
            <a:endParaRPr lang="en-US" sz="2000" dirty="0">
              <a:solidFill>
                <a:prstClr val="black"/>
              </a:solidFill>
              <a:latin typeface="Gill Sans"/>
              <a:cs typeface="Gill Sans"/>
            </a:endParaRPr>
          </a:p>
          <a:p>
            <a:pPr defTabSz="457200"/>
            <a:endParaRPr lang="en-US" dirty="0">
              <a:solidFill>
                <a:prstClr val="black"/>
              </a:solidFill>
              <a:latin typeface="Gill Sans"/>
              <a:cs typeface="Gill Sans"/>
            </a:endParaRPr>
          </a:p>
        </p:txBody>
      </p:sp>
    </p:spTree>
    <p:extLst>
      <p:ext uri="{BB962C8B-B14F-4D97-AF65-F5344CB8AC3E}">
        <p14:creationId xmlns:p14="http://schemas.microsoft.com/office/powerpoint/2010/main" val="10885126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anim calcmode="lin" valueType="num">
                                      <p:cBhvr additive="base">
                                        <p:cTn id="1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 calcmode="lin" valueType="num">
                                      <p:cBhvr additive="base">
                                        <p:cTn id="19"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anim calcmode="lin" valueType="num">
                                      <p:cBhvr additive="base">
                                        <p:cTn id="23"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anim calcmode="lin" valueType="num">
                                      <p:cBhvr additive="base">
                                        <p:cTn id="27"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
                                            <p:txEl>
                                              <p:pRg st="8" end="8"/>
                                            </p:txEl>
                                          </p:spTgt>
                                        </p:tgtEl>
                                        <p:attrNameLst>
                                          <p:attrName>style.visibility</p:attrName>
                                        </p:attrNameLst>
                                      </p:cBhvr>
                                      <p:to>
                                        <p:strVal val="visible"/>
                                      </p:to>
                                    </p:set>
                                    <p:anim calcmode="lin" valueType="num">
                                      <p:cBhvr additive="base">
                                        <p:cTn id="33"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30205" y="772568"/>
            <a:ext cx="8415867" cy="869950"/>
          </a:xfrm>
          <a:prstGeom prst="rect">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pic>
        <p:nvPicPr>
          <p:cNvPr id="2" name="Picture 1" descr="runner-27852_128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20408"/>
            <a:ext cx="4572000" cy="3886199"/>
          </a:xfrm>
          <a:prstGeom prst="rect">
            <a:avLst/>
          </a:prstGeom>
          <a:effectLst/>
        </p:spPr>
      </p:pic>
      <p:sp>
        <p:nvSpPr>
          <p:cNvPr id="3" name="Round Same Side Corner Rectangle 2"/>
          <p:cNvSpPr/>
          <p:nvPr/>
        </p:nvSpPr>
        <p:spPr>
          <a:xfrm>
            <a:off x="82312" y="52212"/>
            <a:ext cx="8981440" cy="213360"/>
          </a:xfrm>
          <a:prstGeom prst="round2SameRect">
            <a:avLst/>
          </a:prstGeom>
          <a:solidFill>
            <a:srgbClr val="69002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 name="Round Same Side Corner Rectangle 3"/>
          <p:cNvSpPr/>
          <p:nvPr/>
        </p:nvSpPr>
        <p:spPr>
          <a:xfrm rot="10800000">
            <a:off x="63498" y="6751554"/>
            <a:ext cx="8981440" cy="107244"/>
          </a:xfrm>
          <a:prstGeom prst="round2SameRect">
            <a:avLst/>
          </a:prstGeom>
          <a:solidFill>
            <a:srgbClr val="69002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E002B"/>
              </a:solidFill>
            </a:endParaRPr>
          </a:p>
        </p:txBody>
      </p:sp>
      <p:sp>
        <p:nvSpPr>
          <p:cNvPr id="6" name="TextBox 5"/>
          <p:cNvSpPr txBox="1"/>
          <p:nvPr/>
        </p:nvSpPr>
        <p:spPr>
          <a:xfrm>
            <a:off x="306915" y="761998"/>
            <a:ext cx="8434916" cy="830997"/>
          </a:xfrm>
          <a:prstGeom prst="rect">
            <a:avLst/>
          </a:prstGeom>
          <a:noFill/>
        </p:spPr>
        <p:txBody>
          <a:bodyPr wrap="square" rtlCol="0">
            <a:spAutoFit/>
          </a:bodyPr>
          <a:lstStyle/>
          <a:p>
            <a:pPr algn="ctr"/>
            <a:r>
              <a:rPr lang="en-US" sz="4800" b="1" dirty="0" smtClean="0">
                <a:solidFill>
                  <a:schemeClr val="bg1"/>
                </a:solidFill>
              </a:rPr>
              <a:t>Finishing the College Marathon</a:t>
            </a:r>
            <a:endParaRPr lang="en-US" sz="4800" b="1" dirty="0">
              <a:solidFill>
                <a:schemeClr val="bg1"/>
              </a:solidFill>
            </a:endParaRPr>
          </a:p>
        </p:txBody>
      </p:sp>
      <p:sp>
        <p:nvSpPr>
          <p:cNvPr id="9" name="TextBox 8"/>
          <p:cNvSpPr txBox="1"/>
          <p:nvPr/>
        </p:nvSpPr>
        <p:spPr>
          <a:xfrm>
            <a:off x="4540249" y="2074329"/>
            <a:ext cx="4455583" cy="4524315"/>
          </a:xfrm>
          <a:prstGeom prst="rect">
            <a:avLst/>
          </a:prstGeom>
          <a:noFill/>
        </p:spPr>
        <p:txBody>
          <a:bodyPr wrap="square" rtlCol="0">
            <a:spAutoFit/>
          </a:bodyPr>
          <a:lstStyle/>
          <a:p>
            <a:pPr marL="514350" indent="-514350">
              <a:buAutoNum type="arabicPeriod"/>
            </a:pPr>
            <a:r>
              <a:rPr lang="en-US" sz="3200" b="1" dirty="0" smtClean="0">
                <a:solidFill>
                  <a:srgbClr val="5C2625"/>
                </a:solidFill>
              </a:rPr>
              <a:t>Maintain the right pace – 15 to Finish.</a:t>
            </a:r>
          </a:p>
          <a:p>
            <a:pPr marL="514350" indent="-514350">
              <a:buAutoNum type="arabicPeriod"/>
            </a:pPr>
            <a:endParaRPr lang="en-US" sz="3200" b="1" dirty="0" smtClean="0">
              <a:solidFill>
                <a:srgbClr val="5C2625"/>
              </a:solidFill>
            </a:endParaRPr>
          </a:p>
          <a:p>
            <a:pPr marL="514350" indent="-514350">
              <a:buAutoNum type="arabicPeriod"/>
            </a:pPr>
            <a:r>
              <a:rPr lang="en-US" sz="3200" b="1" dirty="0" smtClean="0">
                <a:solidFill>
                  <a:srgbClr val="5C2625">
                    <a:alpha val="70000"/>
                  </a:srgbClr>
                </a:solidFill>
              </a:rPr>
              <a:t>Stay on a pathway to success.</a:t>
            </a:r>
          </a:p>
          <a:p>
            <a:pPr marL="514350" indent="-514350">
              <a:buAutoNum type="arabicPeriod"/>
            </a:pPr>
            <a:endParaRPr lang="en-US" sz="3200" b="1" dirty="0">
              <a:solidFill>
                <a:srgbClr val="5C2625">
                  <a:alpha val="70000"/>
                </a:srgbClr>
              </a:solidFill>
            </a:endParaRPr>
          </a:p>
          <a:p>
            <a:pPr marL="514350" indent="-514350">
              <a:buAutoNum type="arabicPeriod"/>
            </a:pPr>
            <a:r>
              <a:rPr lang="en-US" sz="3200" b="1" dirty="0" smtClean="0">
                <a:solidFill>
                  <a:srgbClr val="5C2625">
                    <a:alpha val="70000"/>
                  </a:srgbClr>
                </a:solidFill>
              </a:rPr>
              <a:t>Intervene early to avoid setbacks.</a:t>
            </a:r>
          </a:p>
          <a:p>
            <a:pPr marL="514350" indent="-514350">
              <a:buAutoNum type="arabicPeriod"/>
            </a:pPr>
            <a:endParaRPr lang="en-US" sz="3200" b="1" dirty="0">
              <a:solidFill>
                <a:srgbClr val="5C2625"/>
              </a:solidFill>
            </a:endParaRPr>
          </a:p>
        </p:txBody>
      </p:sp>
    </p:spTree>
    <p:extLst>
      <p:ext uri="{BB962C8B-B14F-4D97-AF65-F5344CB8AC3E}">
        <p14:creationId xmlns:p14="http://schemas.microsoft.com/office/powerpoint/2010/main" val="102214064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fontScale="90000"/>
          </a:bodyPr>
          <a:lstStyle/>
          <a:p>
            <a:r>
              <a:rPr lang="en-US" sz="4600" dirty="0" smtClean="0">
                <a:solidFill>
                  <a:srgbClr val="FFFFFF"/>
                </a:solidFill>
                <a:latin typeface="+mn-lt"/>
                <a:cs typeface="Century Gothic"/>
              </a:rPr>
              <a:t>College Algebra Data</a:t>
            </a:r>
            <a:br>
              <a:rPr lang="en-US" sz="4600" dirty="0" smtClean="0">
                <a:solidFill>
                  <a:srgbClr val="FFFFFF"/>
                </a:solidFill>
                <a:latin typeface="+mn-lt"/>
                <a:cs typeface="Century Gothic"/>
              </a:rPr>
            </a:br>
            <a:r>
              <a:rPr lang="en-US" sz="4600" dirty="0" smtClean="0">
                <a:solidFill>
                  <a:srgbClr val="FFFFFF"/>
                </a:solidFill>
                <a:latin typeface="+mn-lt"/>
                <a:cs typeface="Century Gothic"/>
              </a:rPr>
              <a:t>Fall 2013</a:t>
            </a:r>
            <a:endParaRPr lang="en-US" sz="4600" dirty="0">
              <a:solidFill>
                <a:srgbClr val="FFFFFF"/>
              </a:solidFill>
              <a:latin typeface="+mn-lt"/>
              <a:cs typeface="Century Gothic"/>
            </a:endParaRPr>
          </a:p>
        </p:txBody>
      </p:sp>
      <p:grpSp>
        <p:nvGrpSpPr>
          <p:cNvPr id="4" name="Group 3"/>
          <p:cNvGrpSpPr/>
          <p:nvPr/>
        </p:nvGrpSpPr>
        <p:grpSpPr>
          <a:xfrm>
            <a:off x="0" y="228600"/>
            <a:ext cx="9162288" cy="1219200"/>
            <a:chOff x="0" y="609600"/>
            <a:chExt cx="9162288" cy="3200400"/>
          </a:xfrm>
        </p:grpSpPr>
        <p:cxnSp>
          <p:nvCxnSpPr>
            <p:cNvPr id="5" name="Straight Connector 4"/>
            <p:cNvCxnSpPr/>
            <p:nvPr/>
          </p:nvCxnSpPr>
          <p:spPr>
            <a:xfrm>
              <a:off x="0" y="609600"/>
              <a:ext cx="9162288" cy="0"/>
            </a:xfrm>
            <a:prstGeom prst="line">
              <a:avLst/>
            </a:prstGeom>
            <a:ln w="88900" cmpd="sng">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0" y="3810000"/>
              <a:ext cx="9162288" cy="0"/>
            </a:xfrm>
            <a:prstGeom prst="line">
              <a:avLst/>
            </a:prstGeom>
            <a:ln w="88900" cmpd="sng">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gr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95726" y="5791200"/>
            <a:ext cx="1222768" cy="739699"/>
          </a:xfrm>
          <a:prstGeom prst="rect">
            <a:avLst/>
          </a:prstGeom>
        </p:spPr>
      </p:pic>
      <p:graphicFrame>
        <p:nvGraphicFramePr>
          <p:cNvPr id="11" name="Content Placeholder 3"/>
          <p:cNvGraphicFramePr>
            <a:graphicFrameLocks noGrp="1" noChangeAspect="1"/>
          </p:cNvGraphicFramePr>
          <p:nvPr>
            <p:ph sz="half" idx="1"/>
            <p:extLst/>
          </p:nvPr>
        </p:nvGraphicFramePr>
        <p:xfrm>
          <a:off x="186197" y="1995055"/>
          <a:ext cx="8789894" cy="3276600"/>
        </p:xfrm>
        <a:graphic>
          <a:graphicData uri="http://schemas.openxmlformats.org/presentationml/2006/ole">
            <mc:AlternateContent xmlns:mc="http://schemas.openxmlformats.org/markup-compatibility/2006">
              <mc:Choice xmlns:v="urn:schemas-microsoft-com:vml" Requires="v">
                <p:oleObj spid="_x0000_s39959" name="Worksheet" r:id="rId5" imgW="7826040" imgH="2697120" progId="Excel.Sheet.12">
                  <p:embed/>
                </p:oleObj>
              </mc:Choice>
              <mc:Fallback>
                <p:oleObj name="Worksheet" r:id="rId5" imgW="7826040" imgH="2697120" progId="Excel.Sheet.12">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197" y="1995055"/>
                        <a:ext cx="8789894" cy="3276600"/>
                      </a:xfrm>
                      <a:prstGeom prst="rect">
                        <a:avLst/>
                      </a:prstGeom>
                      <a:solidFill>
                        <a:srgbClr val="FFFFFF"/>
                      </a:solidFill>
                    </p:spPr>
                  </p:pic>
                </p:oleObj>
              </mc:Fallback>
            </mc:AlternateContent>
          </a:graphicData>
        </a:graphic>
      </p:graphicFrame>
    </p:spTree>
    <p:extLst>
      <p:ext uri="{BB962C8B-B14F-4D97-AF65-F5344CB8AC3E}">
        <p14:creationId xmlns:p14="http://schemas.microsoft.com/office/powerpoint/2010/main" val="228728141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62288" cy="1143000"/>
          </a:xfrm>
          <a:solidFill>
            <a:schemeClr val="tx1"/>
          </a:solidFill>
        </p:spPr>
        <p:txBody>
          <a:bodyPr>
            <a:normAutofit fontScale="90000"/>
          </a:bodyPr>
          <a:lstStyle/>
          <a:p>
            <a:r>
              <a:rPr lang="en-US" dirty="0">
                <a:solidFill>
                  <a:schemeClr val="bg1"/>
                </a:solidFill>
              </a:rPr>
              <a:t>Markov Models </a:t>
            </a:r>
            <a:r>
              <a:rPr lang="en-US" dirty="0" smtClean="0">
                <a:solidFill>
                  <a:schemeClr val="bg1"/>
                </a:solidFill>
              </a:rPr>
              <a:t>of Student Performance </a:t>
            </a:r>
            <a:endParaRPr lang="en-US" dirty="0">
              <a:solidFill>
                <a:schemeClr val="bg1"/>
              </a:solidFill>
            </a:endParaRPr>
          </a:p>
        </p:txBody>
      </p:sp>
      <p:grpSp>
        <p:nvGrpSpPr>
          <p:cNvPr id="5" name="Group 4"/>
          <p:cNvGrpSpPr/>
          <p:nvPr/>
        </p:nvGrpSpPr>
        <p:grpSpPr>
          <a:xfrm>
            <a:off x="0" y="228600"/>
            <a:ext cx="9162288" cy="1219200"/>
            <a:chOff x="0" y="609600"/>
            <a:chExt cx="9162288" cy="3200400"/>
          </a:xfrm>
        </p:grpSpPr>
        <p:cxnSp>
          <p:nvCxnSpPr>
            <p:cNvPr id="6" name="Straight Connector 5"/>
            <p:cNvCxnSpPr/>
            <p:nvPr/>
          </p:nvCxnSpPr>
          <p:spPr>
            <a:xfrm>
              <a:off x="0" y="609600"/>
              <a:ext cx="9162288" cy="0"/>
            </a:xfrm>
            <a:prstGeom prst="line">
              <a:avLst/>
            </a:prstGeom>
            <a:ln w="88900" cmpd="sng">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0" y="3810000"/>
              <a:ext cx="9162288" cy="0"/>
            </a:xfrm>
            <a:prstGeom prst="line">
              <a:avLst/>
            </a:prstGeom>
            <a:ln w="88900" cmpd="sng">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gr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5726" y="5791200"/>
            <a:ext cx="1222768" cy="739699"/>
          </a:xfrm>
          <a:prstGeom prst="rect">
            <a:avLst/>
          </a:prstGeom>
        </p:spPr>
      </p:pic>
      <p:grpSp>
        <p:nvGrpSpPr>
          <p:cNvPr id="106" name="Group 105"/>
          <p:cNvGrpSpPr/>
          <p:nvPr/>
        </p:nvGrpSpPr>
        <p:grpSpPr>
          <a:xfrm>
            <a:off x="764460" y="1905000"/>
            <a:ext cx="7633368" cy="4105337"/>
            <a:chOff x="383148" y="2220986"/>
            <a:chExt cx="7055424" cy="3952937"/>
          </a:xfrm>
        </p:grpSpPr>
        <p:graphicFrame>
          <p:nvGraphicFramePr>
            <p:cNvPr id="59" name="Diagram 58"/>
            <p:cNvGraphicFramePr/>
            <p:nvPr>
              <p:extLst/>
            </p:nvPr>
          </p:nvGraphicFramePr>
          <p:xfrm>
            <a:off x="1322196" y="2455333"/>
            <a:ext cx="6116376" cy="31450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67" name="Group 66"/>
            <p:cNvGrpSpPr/>
            <p:nvPr/>
          </p:nvGrpSpPr>
          <p:grpSpPr>
            <a:xfrm>
              <a:off x="396107" y="2220986"/>
              <a:ext cx="3987469" cy="2322796"/>
              <a:chOff x="396107" y="2220986"/>
              <a:chExt cx="3987469" cy="2322796"/>
            </a:xfrm>
          </p:grpSpPr>
          <p:sp>
            <p:nvSpPr>
              <p:cNvPr id="68" name="Curved Right Arrow 67"/>
              <p:cNvSpPr/>
              <p:nvPr/>
            </p:nvSpPr>
            <p:spPr>
              <a:xfrm rot="854789">
                <a:off x="838499" y="2446083"/>
                <a:ext cx="395028" cy="531752"/>
              </a:xfrm>
              <a:prstGeom prst="curvedRightArrow">
                <a:avLst/>
              </a:prstGeom>
              <a:solidFill>
                <a:srgbClr val="008000"/>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9" name="Right Arrow 68"/>
              <p:cNvSpPr/>
              <p:nvPr/>
            </p:nvSpPr>
            <p:spPr>
              <a:xfrm>
                <a:off x="2408296" y="2605852"/>
                <a:ext cx="1890889" cy="122296"/>
              </a:xfrm>
              <a:prstGeom prst="rightArrow">
                <a:avLst/>
              </a:prstGeom>
              <a:solidFill>
                <a:srgbClr val="008000"/>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ight Arrow 69"/>
              <p:cNvSpPr/>
              <p:nvPr/>
            </p:nvSpPr>
            <p:spPr>
              <a:xfrm rot="5400000">
                <a:off x="1079969" y="3966166"/>
                <a:ext cx="1032936" cy="122296"/>
              </a:xfrm>
              <a:prstGeom prst="rightArrow">
                <a:avLst/>
              </a:prstGeom>
              <a:solidFill>
                <a:srgbClr val="008000"/>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ight Arrow 70"/>
              <p:cNvSpPr/>
              <p:nvPr/>
            </p:nvSpPr>
            <p:spPr>
              <a:xfrm rot="2406104">
                <a:off x="1957385" y="4194108"/>
                <a:ext cx="2426191" cy="127667"/>
              </a:xfrm>
              <a:prstGeom prst="rightArrow">
                <a:avLst/>
              </a:prstGeom>
              <a:solidFill>
                <a:srgbClr val="008000"/>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TextBox 71"/>
              <p:cNvSpPr txBox="1"/>
              <p:nvPr/>
            </p:nvSpPr>
            <p:spPr>
              <a:xfrm>
                <a:off x="396107" y="2220986"/>
                <a:ext cx="766069" cy="369332"/>
              </a:xfrm>
              <a:prstGeom prst="rect">
                <a:avLst/>
              </a:prstGeom>
              <a:noFill/>
            </p:spPr>
            <p:txBody>
              <a:bodyPr wrap="square" rtlCol="0">
                <a:spAutoFit/>
              </a:bodyPr>
              <a:lstStyle/>
              <a:p>
                <a:r>
                  <a:rPr lang="en-US" dirty="0" smtClean="0">
                    <a:solidFill>
                      <a:srgbClr val="008000"/>
                    </a:solidFill>
                  </a:rPr>
                  <a:t>0.81</a:t>
                </a:r>
                <a:endParaRPr lang="en-US" dirty="0">
                  <a:solidFill>
                    <a:srgbClr val="008000"/>
                  </a:solidFill>
                </a:endParaRPr>
              </a:p>
            </p:txBody>
          </p:sp>
          <p:sp>
            <p:nvSpPr>
              <p:cNvPr id="73" name="TextBox 72"/>
              <p:cNvSpPr txBox="1"/>
              <p:nvPr/>
            </p:nvSpPr>
            <p:spPr>
              <a:xfrm>
                <a:off x="2408295" y="2270667"/>
                <a:ext cx="768042" cy="369332"/>
              </a:xfrm>
              <a:prstGeom prst="rect">
                <a:avLst/>
              </a:prstGeom>
              <a:noFill/>
            </p:spPr>
            <p:txBody>
              <a:bodyPr wrap="square" rtlCol="0">
                <a:spAutoFit/>
              </a:bodyPr>
              <a:lstStyle/>
              <a:p>
                <a:r>
                  <a:rPr lang="en-US" dirty="0" smtClean="0">
                    <a:solidFill>
                      <a:srgbClr val="008000"/>
                    </a:solidFill>
                  </a:rPr>
                  <a:t>0.11</a:t>
                </a:r>
                <a:endParaRPr lang="en-US" dirty="0">
                  <a:solidFill>
                    <a:srgbClr val="008000"/>
                  </a:solidFill>
                </a:endParaRPr>
              </a:p>
            </p:txBody>
          </p:sp>
          <p:sp>
            <p:nvSpPr>
              <p:cNvPr id="74" name="TextBox 73"/>
              <p:cNvSpPr txBox="1"/>
              <p:nvPr/>
            </p:nvSpPr>
            <p:spPr>
              <a:xfrm>
                <a:off x="1843850" y="3560187"/>
                <a:ext cx="712205" cy="369332"/>
              </a:xfrm>
              <a:prstGeom prst="rect">
                <a:avLst/>
              </a:prstGeom>
              <a:noFill/>
            </p:spPr>
            <p:txBody>
              <a:bodyPr wrap="square" rtlCol="0">
                <a:spAutoFit/>
              </a:bodyPr>
              <a:lstStyle/>
              <a:p>
                <a:r>
                  <a:rPr lang="en-US" dirty="0" smtClean="0">
                    <a:solidFill>
                      <a:srgbClr val="008000"/>
                    </a:solidFill>
                  </a:rPr>
                  <a:t>0.03</a:t>
                </a:r>
                <a:endParaRPr lang="en-US" dirty="0">
                  <a:solidFill>
                    <a:srgbClr val="008000"/>
                  </a:solidFill>
                </a:endParaRPr>
              </a:p>
            </p:txBody>
          </p:sp>
          <p:sp>
            <p:nvSpPr>
              <p:cNvPr id="75" name="TextBox 74"/>
              <p:cNvSpPr txBox="1"/>
              <p:nvPr/>
            </p:nvSpPr>
            <p:spPr>
              <a:xfrm>
                <a:off x="971363" y="3496356"/>
                <a:ext cx="833987" cy="369332"/>
              </a:xfrm>
              <a:prstGeom prst="rect">
                <a:avLst/>
              </a:prstGeom>
              <a:noFill/>
            </p:spPr>
            <p:txBody>
              <a:bodyPr wrap="square" rtlCol="0">
                <a:spAutoFit/>
              </a:bodyPr>
              <a:lstStyle/>
              <a:p>
                <a:r>
                  <a:rPr lang="en-US" dirty="0" smtClean="0">
                    <a:solidFill>
                      <a:srgbClr val="008000"/>
                    </a:solidFill>
                  </a:rPr>
                  <a:t>0.05</a:t>
                </a:r>
                <a:endParaRPr lang="en-US" dirty="0">
                  <a:solidFill>
                    <a:srgbClr val="008000"/>
                  </a:solidFill>
                </a:endParaRPr>
              </a:p>
            </p:txBody>
          </p:sp>
        </p:grpSp>
        <p:grpSp>
          <p:nvGrpSpPr>
            <p:cNvPr id="76" name="Group 75"/>
            <p:cNvGrpSpPr/>
            <p:nvPr/>
          </p:nvGrpSpPr>
          <p:grpSpPr>
            <a:xfrm>
              <a:off x="2350146" y="2246552"/>
              <a:ext cx="4118031" cy="2282740"/>
              <a:chOff x="2350146" y="2246552"/>
              <a:chExt cx="4118031" cy="2282740"/>
            </a:xfrm>
          </p:grpSpPr>
          <p:sp>
            <p:nvSpPr>
              <p:cNvPr id="77" name="Curved Right Arrow 76"/>
              <p:cNvSpPr/>
              <p:nvPr/>
            </p:nvSpPr>
            <p:spPr>
              <a:xfrm rot="9250584">
                <a:off x="5344645" y="2246552"/>
                <a:ext cx="395028" cy="531752"/>
              </a:xfrm>
              <a:prstGeom prst="curvedRightArrow">
                <a:avLst/>
              </a:prstGeom>
              <a:solidFill>
                <a:srgbClr val="FFFF00"/>
              </a:solidFill>
              <a:ln>
                <a:solidFill>
                  <a:srgbClr val="F19F23"/>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8" name="Right Arrow 77"/>
              <p:cNvSpPr/>
              <p:nvPr/>
            </p:nvSpPr>
            <p:spPr>
              <a:xfrm rot="10800000">
                <a:off x="2408296" y="2776643"/>
                <a:ext cx="1890889" cy="122296"/>
              </a:xfrm>
              <a:prstGeom prst="rightArrow">
                <a:avLst/>
              </a:prstGeom>
              <a:solidFill>
                <a:srgbClr val="FFFF00"/>
              </a:solidFill>
              <a:ln>
                <a:solidFill>
                  <a:srgbClr val="F19F23"/>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ight Arrow 78"/>
              <p:cNvSpPr/>
              <p:nvPr/>
            </p:nvSpPr>
            <p:spPr>
              <a:xfrm rot="8100000">
                <a:off x="2350146" y="4042023"/>
                <a:ext cx="2426191" cy="127667"/>
              </a:xfrm>
              <a:prstGeom prst="rightArrow">
                <a:avLst/>
              </a:prstGeom>
              <a:solidFill>
                <a:srgbClr val="FFFF00"/>
              </a:solidFill>
              <a:ln>
                <a:solidFill>
                  <a:srgbClr val="F19F23"/>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ight Arrow 79"/>
              <p:cNvSpPr/>
              <p:nvPr/>
            </p:nvSpPr>
            <p:spPr>
              <a:xfrm rot="5400000">
                <a:off x="4510030" y="3951676"/>
                <a:ext cx="1032936" cy="122296"/>
              </a:xfrm>
              <a:prstGeom prst="rightArrow">
                <a:avLst/>
              </a:prstGeom>
              <a:solidFill>
                <a:srgbClr val="FFFF00"/>
              </a:solidFill>
              <a:ln>
                <a:solidFill>
                  <a:srgbClr val="F19F23"/>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TextBox 80"/>
              <p:cNvSpPr txBox="1"/>
              <p:nvPr/>
            </p:nvSpPr>
            <p:spPr>
              <a:xfrm>
                <a:off x="5751099" y="2270667"/>
                <a:ext cx="717078" cy="369332"/>
              </a:xfrm>
              <a:prstGeom prst="rect">
                <a:avLst/>
              </a:prstGeom>
              <a:noFill/>
            </p:spPr>
            <p:txBody>
              <a:bodyPr wrap="square" rtlCol="0">
                <a:spAutoFit/>
              </a:bodyPr>
              <a:lstStyle/>
              <a:p>
                <a:r>
                  <a:rPr lang="en-US" dirty="0" smtClean="0"/>
                  <a:t>0.38</a:t>
                </a:r>
                <a:endParaRPr lang="en-US" dirty="0"/>
              </a:p>
            </p:txBody>
          </p:sp>
          <p:sp>
            <p:nvSpPr>
              <p:cNvPr id="82" name="TextBox 81"/>
              <p:cNvSpPr txBox="1"/>
              <p:nvPr/>
            </p:nvSpPr>
            <p:spPr>
              <a:xfrm>
                <a:off x="5077096" y="3681022"/>
                <a:ext cx="758669" cy="369332"/>
              </a:xfrm>
              <a:prstGeom prst="rect">
                <a:avLst/>
              </a:prstGeom>
              <a:noFill/>
            </p:spPr>
            <p:txBody>
              <a:bodyPr wrap="square" rtlCol="0">
                <a:spAutoFit/>
              </a:bodyPr>
              <a:lstStyle/>
              <a:p>
                <a:r>
                  <a:rPr lang="en-US" dirty="0" smtClean="0"/>
                  <a:t>0.11</a:t>
                </a:r>
                <a:endParaRPr lang="en-US" dirty="0"/>
              </a:p>
            </p:txBody>
          </p:sp>
          <p:sp>
            <p:nvSpPr>
              <p:cNvPr id="83" name="TextBox 82"/>
              <p:cNvSpPr txBox="1"/>
              <p:nvPr/>
            </p:nvSpPr>
            <p:spPr>
              <a:xfrm>
                <a:off x="4084528" y="3478246"/>
                <a:ext cx="741471" cy="369332"/>
              </a:xfrm>
              <a:prstGeom prst="rect">
                <a:avLst/>
              </a:prstGeom>
              <a:noFill/>
            </p:spPr>
            <p:txBody>
              <a:bodyPr wrap="square" rtlCol="0">
                <a:spAutoFit/>
              </a:bodyPr>
              <a:lstStyle/>
              <a:p>
                <a:r>
                  <a:rPr lang="en-US" dirty="0" smtClean="0"/>
                  <a:t>0.19</a:t>
                </a:r>
                <a:endParaRPr lang="en-US" dirty="0"/>
              </a:p>
            </p:txBody>
          </p:sp>
          <p:sp>
            <p:nvSpPr>
              <p:cNvPr id="84" name="TextBox 83"/>
              <p:cNvSpPr txBox="1"/>
              <p:nvPr/>
            </p:nvSpPr>
            <p:spPr>
              <a:xfrm>
                <a:off x="3438701" y="2843365"/>
                <a:ext cx="708271" cy="369332"/>
              </a:xfrm>
              <a:prstGeom prst="rect">
                <a:avLst/>
              </a:prstGeom>
              <a:noFill/>
            </p:spPr>
            <p:txBody>
              <a:bodyPr wrap="square" rtlCol="0">
                <a:spAutoFit/>
              </a:bodyPr>
              <a:lstStyle/>
              <a:p>
                <a:r>
                  <a:rPr lang="en-US" dirty="0" smtClean="0"/>
                  <a:t>0.32</a:t>
                </a:r>
                <a:endParaRPr lang="en-US" dirty="0"/>
              </a:p>
            </p:txBody>
          </p:sp>
        </p:grpSp>
        <p:grpSp>
          <p:nvGrpSpPr>
            <p:cNvPr id="85" name="Group 84"/>
            <p:cNvGrpSpPr/>
            <p:nvPr/>
          </p:nvGrpSpPr>
          <p:grpSpPr>
            <a:xfrm>
              <a:off x="383148" y="3560187"/>
              <a:ext cx="4003055" cy="2306102"/>
              <a:chOff x="383148" y="3560187"/>
              <a:chExt cx="4003055" cy="2306102"/>
            </a:xfrm>
          </p:grpSpPr>
          <p:sp>
            <p:nvSpPr>
              <p:cNvPr id="86" name="Curved Right Arrow 85"/>
              <p:cNvSpPr/>
              <p:nvPr/>
            </p:nvSpPr>
            <p:spPr>
              <a:xfrm rot="19306066">
                <a:off x="1025598" y="5334537"/>
                <a:ext cx="395028" cy="531752"/>
              </a:xfrm>
              <a:prstGeom prst="curvedRightArrow">
                <a:avLst/>
              </a:prstGeom>
              <a:solidFill>
                <a:srgbClr val="FF6600"/>
              </a:solidFill>
              <a:ln>
                <a:solidFill>
                  <a:srgbClr val="E46C0A"/>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7" name="Right Arrow 86"/>
              <p:cNvSpPr/>
              <p:nvPr/>
            </p:nvSpPr>
            <p:spPr>
              <a:xfrm rot="16200000">
                <a:off x="1344167" y="4015507"/>
                <a:ext cx="1032936" cy="122296"/>
              </a:xfrm>
              <a:prstGeom prst="rightArrow">
                <a:avLst/>
              </a:prstGeom>
              <a:solidFill>
                <a:srgbClr val="FF6600"/>
              </a:solidFill>
              <a:ln>
                <a:solidFill>
                  <a:srgbClr val="E46C0A"/>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ight Arrow 87"/>
              <p:cNvSpPr/>
              <p:nvPr/>
            </p:nvSpPr>
            <p:spPr>
              <a:xfrm rot="19206252">
                <a:off x="1960012" y="3937409"/>
                <a:ext cx="2426191" cy="127667"/>
              </a:xfrm>
              <a:prstGeom prst="rightArrow">
                <a:avLst/>
              </a:prstGeom>
              <a:solidFill>
                <a:srgbClr val="FF6600"/>
              </a:solidFill>
              <a:ln>
                <a:solidFill>
                  <a:srgbClr val="E46C0A"/>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ight Arrow 88"/>
              <p:cNvSpPr/>
              <p:nvPr/>
            </p:nvSpPr>
            <p:spPr>
              <a:xfrm>
                <a:off x="2408296" y="5090454"/>
                <a:ext cx="1890889" cy="122296"/>
              </a:xfrm>
              <a:prstGeom prst="rightArrow">
                <a:avLst/>
              </a:prstGeom>
              <a:solidFill>
                <a:srgbClr val="FF6600"/>
              </a:solidFill>
              <a:ln>
                <a:solidFill>
                  <a:srgbClr val="E46C0A"/>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TextBox 89"/>
              <p:cNvSpPr txBox="1"/>
              <p:nvPr/>
            </p:nvSpPr>
            <p:spPr>
              <a:xfrm>
                <a:off x="383148" y="5415747"/>
                <a:ext cx="842361" cy="369332"/>
              </a:xfrm>
              <a:prstGeom prst="rect">
                <a:avLst/>
              </a:prstGeom>
              <a:noFill/>
            </p:spPr>
            <p:txBody>
              <a:bodyPr wrap="square" rtlCol="0">
                <a:spAutoFit/>
              </a:bodyPr>
              <a:lstStyle/>
              <a:p>
                <a:r>
                  <a:rPr lang="en-US" dirty="0" smtClean="0">
                    <a:solidFill>
                      <a:srgbClr val="FF6600"/>
                    </a:solidFill>
                  </a:rPr>
                  <a:t>0.28</a:t>
                </a:r>
                <a:endParaRPr lang="en-US" dirty="0">
                  <a:solidFill>
                    <a:srgbClr val="FF6600"/>
                  </a:solidFill>
                </a:endParaRPr>
              </a:p>
            </p:txBody>
          </p:sp>
          <p:sp>
            <p:nvSpPr>
              <p:cNvPr id="91" name="TextBox 90"/>
              <p:cNvSpPr txBox="1"/>
              <p:nvPr/>
            </p:nvSpPr>
            <p:spPr>
              <a:xfrm>
                <a:off x="1864400" y="4223791"/>
                <a:ext cx="795916" cy="372452"/>
              </a:xfrm>
              <a:prstGeom prst="rect">
                <a:avLst/>
              </a:prstGeom>
              <a:noFill/>
            </p:spPr>
            <p:txBody>
              <a:bodyPr wrap="square" rtlCol="0">
                <a:spAutoFit/>
              </a:bodyPr>
              <a:lstStyle/>
              <a:p>
                <a:r>
                  <a:rPr lang="en-US" dirty="0" smtClean="0">
                    <a:solidFill>
                      <a:srgbClr val="FF6600"/>
                    </a:solidFill>
                  </a:rPr>
                  <a:t>0.14</a:t>
                </a:r>
                <a:endParaRPr lang="en-US" dirty="0">
                  <a:solidFill>
                    <a:srgbClr val="FF6600"/>
                  </a:solidFill>
                </a:endParaRPr>
              </a:p>
            </p:txBody>
          </p:sp>
          <p:sp>
            <p:nvSpPr>
              <p:cNvPr id="92" name="TextBox 91"/>
              <p:cNvSpPr txBox="1"/>
              <p:nvPr/>
            </p:nvSpPr>
            <p:spPr>
              <a:xfrm>
                <a:off x="2796639" y="4813957"/>
                <a:ext cx="841710" cy="369332"/>
              </a:xfrm>
              <a:prstGeom prst="rect">
                <a:avLst/>
              </a:prstGeom>
              <a:noFill/>
            </p:spPr>
            <p:txBody>
              <a:bodyPr wrap="square" rtlCol="0">
                <a:spAutoFit/>
              </a:bodyPr>
              <a:lstStyle/>
              <a:p>
                <a:r>
                  <a:rPr lang="en-US" dirty="0" smtClean="0">
                    <a:solidFill>
                      <a:srgbClr val="FF6600"/>
                    </a:solidFill>
                  </a:rPr>
                  <a:t>0.28</a:t>
                </a:r>
                <a:endParaRPr lang="en-US" dirty="0">
                  <a:solidFill>
                    <a:srgbClr val="FF6600"/>
                  </a:solidFill>
                </a:endParaRPr>
              </a:p>
            </p:txBody>
          </p:sp>
        </p:grpSp>
        <p:grpSp>
          <p:nvGrpSpPr>
            <p:cNvPr id="93" name="Group 92"/>
            <p:cNvGrpSpPr/>
            <p:nvPr/>
          </p:nvGrpSpPr>
          <p:grpSpPr>
            <a:xfrm>
              <a:off x="2117414" y="3427703"/>
              <a:ext cx="4349582" cy="2746220"/>
              <a:chOff x="2117414" y="3427703"/>
              <a:chExt cx="4349582" cy="2746220"/>
            </a:xfrm>
          </p:grpSpPr>
          <p:grpSp>
            <p:nvGrpSpPr>
              <p:cNvPr id="94" name="Group 93"/>
              <p:cNvGrpSpPr/>
              <p:nvPr/>
            </p:nvGrpSpPr>
            <p:grpSpPr>
              <a:xfrm>
                <a:off x="2117414" y="3427703"/>
                <a:ext cx="4349582" cy="2430687"/>
                <a:chOff x="2117414" y="3427703"/>
                <a:chExt cx="4349582" cy="2430687"/>
              </a:xfrm>
            </p:grpSpPr>
            <p:sp>
              <p:nvSpPr>
                <p:cNvPr id="98" name="Right Arrow 97"/>
                <p:cNvSpPr/>
                <p:nvPr/>
              </p:nvSpPr>
              <p:spPr>
                <a:xfrm rot="16200000">
                  <a:off x="4203898" y="3927509"/>
                  <a:ext cx="1121907" cy="122296"/>
                </a:xfrm>
                <a:prstGeom prst="rightArrow">
                  <a:avLst/>
                </a:prstGeom>
                <a:solidFill>
                  <a:srgbClr val="FF0000"/>
                </a:solidFill>
                <a:ln>
                  <a:solidFill>
                    <a:schemeClr val="accent2">
                      <a:lumMod val="75000"/>
                    </a:schemeClr>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99" name="Right Arrow 98"/>
                <p:cNvSpPr/>
                <p:nvPr/>
              </p:nvSpPr>
              <p:spPr>
                <a:xfrm rot="10800000">
                  <a:off x="2408296" y="5340320"/>
                  <a:ext cx="1890889" cy="122296"/>
                </a:xfrm>
                <a:prstGeom prst="rightArrow">
                  <a:avLst/>
                </a:prstGeom>
                <a:solidFill>
                  <a:srgbClr val="FF0000"/>
                </a:solidFill>
                <a:ln>
                  <a:solidFill>
                    <a:srgbClr val="953735"/>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ight Arrow 99"/>
                <p:cNvSpPr/>
                <p:nvPr/>
              </p:nvSpPr>
              <p:spPr>
                <a:xfrm rot="12979598">
                  <a:off x="2117414" y="3958400"/>
                  <a:ext cx="2567473" cy="103882"/>
                </a:xfrm>
                <a:prstGeom prst="rightArrow">
                  <a:avLst/>
                </a:prstGeom>
                <a:solidFill>
                  <a:srgbClr val="FF0000"/>
                </a:solidFill>
                <a:ln>
                  <a:solidFill>
                    <a:srgbClr val="953735"/>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ight Arrow 100"/>
                <p:cNvSpPr/>
                <p:nvPr/>
              </p:nvSpPr>
              <p:spPr>
                <a:xfrm rot="18900000">
                  <a:off x="5345089" y="4536733"/>
                  <a:ext cx="1121907" cy="122296"/>
                </a:xfrm>
                <a:prstGeom prst="rightArrow">
                  <a:avLst/>
                </a:prstGeom>
                <a:solidFill>
                  <a:srgbClr val="FF0000"/>
                </a:solidFill>
                <a:ln>
                  <a:solidFill>
                    <a:schemeClr val="accent2">
                      <a:lumMod val="75000"/>
                    </a:schemeClr>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02" name="TextBox 101"/>
                <p:cNvSpPr txBox="1"/>
                <p:nvPr/>
              </p:nvSpPr>
              <p:spPr>
                <a:xfrm>
                  <a:off x="3804452" y="5489058"/>
                  <a:ext cx="899251" cy="369332"/>
                </a:xfrm>
                <a:prstGeom prst="rect">
                  <a:avLst/>
                </a:prstGeom>
                <a:noFill/>
              </p:spPr>
              <p:txBody>
                <a:bodyPr wrap="square" rtlCol="0">
                  <a:spAutoFit/>
                </a:bodyPr>
                <a:lstStyle/>
                <a:p>
                  <a:r>
                    <a:rPr lang="en-US" dirty="0" smtClean="0">
                      <a:solidFill>
                        <a:srgbClr val="FF0000"/>
                      </a:solidFill>
                    </a:rPr>
                    <a:t>0.24</a:t>
                  </a:r>
                  <a:endParaRPr lang="en-US" dirty="0">
                    <a:solidFill>
                      <a:srgbClr val="FF0000"/>
                    </a:solidFill>
                  </a:endParaRPr>
                </a:p>
              </p:txBody>
            </p:sp>
            <p:sp>
              <p:nvSpPr>
                <p:cNvPr id="103" name="TextBox 102"/>
                <p:cNvSpPr txBox="1"/>
                <p:nvPr/>
              </p:nvSpPr>
              <p:spPr>
                <a:xfrm>
                  <a:off x="5466150" y="5010612"/>
                  <a:ext cx="879785" cy="369332"/>
                </a:xfrm>
                <a:prstGeom prst="rect">
                  <a:avLst/>
                </a:prstGeom>
                <a:noFill/>
              </p:spPr>
              <p:txBody>
                <a:bodyPr wrap="square" rtlCol="0">
                  <a:spAutoFit/>
                </a:bodyPr>
                <a:lstStyle/>
                <a:p>
                  <a:r>
                    <a:rPr lang="en-US" dirty="0" smtClean="0">
                      <a:solidFill>
                        <a:srgbClr val="FF0000"/>
                      </a:solidFill>
                    </a:rPr>
                    <a:t>0.02</a:t>
                  </a:r>
                  <a:endParaRPr lang="en-US" dirty="0">
                    <a:solidFill>
                      <a:srgbClr val="FF0000"/>
                    </a:solidFill>
                  </a:endParaRPr>
                </a:p>
              </p:txBody>
            </p:sp>
            <p:sp>
              <p:nvSpPr>
                <p:cNvPr id="104" name="TextBox 103"/>
                <p:cNvSpPr txBox="1"/>
                <p:nvPr/>
              </p:nvSpPr>
              <p:spPr>
                <a:xfrm>
                  <a:off x="4043529" y="4000625"/>
                  <a:ext cx="787071" cy="369332"/>
                </a:xfrm>
                <a:prstGeom prst="rect">
                  <a:avLst/>
                </a:prstGeom>
                <a:noFill/>
              </p:spPr>
              <p:txBody>
                <a:bodyPr wrap="square" rtlCol="0">
                  <a:spAutoFit/>
                </a:bodyPr>
                <a:lstStyle/>
                <a:p>
                  <a:r>
                    <a:rPr lang="en-US" dirty="0" smtClean="0">
                      <a:solidFill>
                        <a:srgbClr val="FF0000"/>
                      </a:solidFill>
                    </a:rPr>
                    <a:t>0.08</a:t>
                  </a:r>
                  <a:endParaRPr lang="en-US" dirty="0">
                    <a:solidFill>
                      <a:srgbClr val="FF0000"/>
                    </a:solidFill>
                  </a:endParaRPr>
                </a:p>
              </p:txBody>
            </p:sp>
            <p:sp>
              <p:nvSpPr>
                <p:cNvPr id="105" name="TextBox 104"/>
                <p:cNvSpPr txBox="1"/>
                <p:nvPr/>
              </p:nvSpPr>
              <p:spPr>
                <a:xfrm>
                  <a:off x="4124876" y="4374868"/>
                  <a:ext cx="838702" cy="369332"/>
                </a:xfrm>
                <a:prstGeom prst="rect">
                  <a:avLst/>
                </a:prstGeom>
                <a:noFill/>
              </p:spPr>
              <p:txBody>
                <a:bodyPr wrap="square" rtlCol="0">
                  <a:spAutoFit/>
                </a:bodyPr>
                <a:lstStyle/>
                <a:p>
                  <a:r>
                    <a:rPr lang="en-US" dirty="0" smtClean="0">
                      <a:solidFill>
                        <a:srgbClr val="FF0000"/>
                      </a:solidFill>
                    </a:rPr>
                    <a:t>0.03</a:t>
                  </a:r>
                  <a:endParaRPr lang="en-US" dirty="0">
                    <a:solidFill>
                      <a:srgbClr val="FF0000"/>
                    </a:solidFill>
                  </a:endParaRPr>
                </a:p>
              </p:txBody>
            </p:sp>
          </p:grpSp>
          <p:grpSp>
            <p:nvGrpSpPr>
              <p:cNvPr id="95" name="Group 94"/>
              <p:cNvGrpSpPr/>
              <p:nvPr/>
            </p:nvGrpSpPr>
            <p:grpSpPr>
              <a:xfrm>
                <a:off x="5110336" y="5549384"/>
                <a:ext cx="1235599" cy="624539"/>
                <a:chOff x="5110336" y="5549384"/>
                <a:chExt cx="1235599" cy="624539"/>
              </a:xfrm>
            </p:grpSpPr>
            <p:sp>
              <p:nvSpPr>
                <p:cNvPr id="96" name="Curved Right Arrow 95"/>
                <p:cNvSpPr/>
                <p:nvPr/>
              </p:nvSpPr>
              <p:spPr>
                <a:xfrm rot="13544546">
                  <a:off x="5178698" y="5481022"/>
                  <a:ext cx="395028" cy="531752"/>
                </a:xfrm>
                <a:prstGeom prst="curvedRightArrow">
                  <a:avLst/>
                </a:prstGeom>
                <a:solidFill>
                  <a:srgbClr val="FF0000"/>
                </a:solidFill>
                <a:ln>
                  <a:solidFill>
                    <a:srgbClr val="953735"/>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7" name="TextBox 96"/>
                <p:cNvSpPr txBox="1"/>
                <p:nvPr/>
              </p:nvSpPr>
              <p:spPr>
                <a:xfrm>
                  <a:off x="5427238" y="5804591"/>
                  <a:ext cx="918697" cy="369332"/>
                </a:xfrm>
                <a:prstGeom prst="rect">
                  <a:avLst/>
                </a:prstGeom>
                <a:noFill/>
              </p:spPr>
              <p:txBody>
                <a:bodyPr wrap="square" rtlCol="0">
                  <a:spAutoFit/>
                </a:bodyPr>
                <a:lstStyle/>
                <a:p>
                  <a:r>
                    <a:rPr lang="en-US" dirty="0" smtClean="0">
                      <a:solidFill>
                        <a:srgbClr val="FF0000"/>
                      </a:solidFill>
                    </a:rPr>
                    <a:t>0.63</a:t>
                  </a:r>
                  <a:endParaRPr lang="en-US" dirty="0">
                    <a:solidFill>
                      <a:srgbClr val="FF0000"/>
                    </a:solidFill>
                  </a:endParaRPr>
                </a:p>
              </p:txBody>
            </p:sp>
          </p:grpSp>
        </p:grpSp>
      </p:grpSp>
    </p:spTree>
    <p:extLst>
      <p:ext uri="{BB962C8B-B14F-4D97-AF65-F5344CB8AC3E}">
        <p14:creationId xmlns:p14="http://schemas.microsoft.com/office/powerpoint/2010/main" val="98873467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62288" cy="1143000"/>
          </a:xfrm>
          <a:solidFill>
            <a:schemeClr val="tx1"/>
          </a:solidFill>
        </p:spPr>
        <p:txBody>
          <a:bodyPr>
            <a:normAutofit fontScale="90000"/>
          </a:bodyPr>
          <a:lstStyle/>
          <a:p>
            <a:r>
              <a:rPr lang="en-US" dirty="0">
                <a:solidFill>
                  <a:schemeClr val="bg1"/>
                </a:solidFill>
              </a:rPr>
              <a:t>Markov Models of SIU College Algebra </a:t>
            </a:r>
            <a:r>
              <a:rPr lang="en-US" dirty="0" smtClean="0">
                <a:solidFill>
                  <a:schemeClr val="bg1"/>
                </a:solidFill>
              </a:rPr>
              <a:t/>
            </a:r>
            <a:br>
              <a:rPr lang="en-US" dirty="0" smtClean="0">
                <a:solidFill>
                  <a:schemeClr val="bg1"/>
                </a:solidFill>
              </a:rPr>
            </a:br>
            <a:r>
              <a:rPr lang="en-US" dirty="0" smtClean="0">
                <a:solidFill>
                  <a:schemeClr val="bg1"/>
                </a:solidFill>
              </a:rPr>
              <a:t>Fall </a:t>
            </a:r>
            <a:r>
              <a:rPr lang="en-US" dirty="0">
                <a:solidFill>
                  <a:schemeClr val="bg1"/>
                </a:solidFill>
              </a:rPr>
              <a:t>2013 – Week 8 to Final grade</a:t>
            </a:r>
          </a:p>
        </p:txBody>
      </p:sp>
      <p:grpSp>
        <p:nvGrpSpPr>
          <p:cNvPr id="5" name="Group 4"/>
          <p:cNvGrpSpPr/>
          <p:nvPr/>
        </p:nvGrpSpPr>
        <p:grpSpPr>
          <a:xfrm>
            <a:off x="0" y="228600"/>
            <a:ext cx="9162288" cy="1219200"/>
            <a:chOff x="0" y="609600"/>
            <a:chExt cx="9162288" cy="3200400"/>
          </a:xfrm>
        </p:grpSpPr>
        <p:cxnSp>
          <p:nvCxnSpPr>
            <p:cNvPr id="6" name="Straight Connector 5"/>
            <p:cNvCxnSpPr/>
            <p:nvPr/>
          </p:nvCxnSpPr>
          <p:spPr>
            <a:xfrm>
              <a:off x="0" y="609600"/>
              <a:ext cx="9162288" cy="0"/>
            </a:xfrm>
            <a:prstGeom prst="line">
              <a:avLst/>
            </a:prstGeom>
            <a:ln w="88900" cmpd="sng">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0" y="3810000"/>
              <a:ext cx="9162288" cy="0"/>
            </a:xfrm>
            <a:prstGeom prst="line">
              <a:avLst/>
            </a:prstGeom>
            <a:ln w="88900" cmpd="sng">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gr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5726" y="5791200"/>
            <a:ext cx="1222768" cy="739699"/>
          </a:xfrm>
          <a:prstGeom prst="rect">
            <a:avLst/>
          </a:prstGeom>
        </p:spPr>
      </p:pic>
      <p:grpSp>
        <p:nvGrpSpPr>
          <p:cNvPr id="4" name="Group 3"/>
          <p:cNvGrpSpPr/>
          <p:nvPr/>
        </p:nvGrpSpPr>
        <p:grpSpPr>
          <a:xfrm>
            <a:off x="1228344" y="1795153"/>
            <a:ext cx="6705600" cy="4702099"/>
            <a:chOff x="1480193" y="2405652"/>
            <a:chExt cx="5574249" cy="3838647"/>
          </a:xfrm>
        </p:grpSpPr>
        <p:graphicFrame>
          <p:nvGraphicFramePr>
            <p:cNvPr id="11" name="Diagram 10"/>
            <p:cNvGraphicFramePr/>
            <p:nvPr>
              <p:extLst/>
            </p:nvPr>
          </p:nvGraphicFramePr>
          <p:xfrm>
            <a:off x="2467160" y="2455333"/>
            <a:ext cx="4587282" cy="31450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2" name="Group 11"/>
            <p:cNvGrpSpPr/>
            <p:nvPr/>
          </p:nvGrpSpPr>
          <p:grpSpPr>
            <a:xfrm>
              <a:off x="1480193" y="2405652"/>
              <a:ext cx="3283003" cy="2014034"/>
              <a:chOff x="6239" y="2405652"/>
              <a:chExt cx="4377337" cy="2014034"/>
            </a:xfrm>
          </p:grpSpPr>
          <p:sp>
            <p:nvSpPr>
              <p:cNvPr id="13" name="Curved Right Arrow 12"/>
              <p:cNvSpPr/>
              <p:nvPr/>
            </p:nvSpPr>
            <p:spPr>
              <a:xfrm rot="854789">
                <a:off x="838499" y="2446083"/>
                <a:ext cx="395028" cy="531752"/>
              </a:xfrm>
              <a:prstGeom prst="curvedRightArrow">
                <a:avLst/>
              </a:prstGeom>
              <a:solidFill>
                <a:srgbClr val="008000"/>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 name="Right Arrow 13"/>
              <p:cNvSpPr/>
              <p:nvPr/>
            </p:nvSpPr>
            <p:spPr>
              <a:xfrm rot="2406104">
                <a:off x="1957385" y="4194108"/>
                <a:ext cx="2426191" cy="127667"/>
              </a:xfrm>
              <a:prstGeom prst="rightArrow">
                <a:avLst/>
              </a:prstGeom>
              <a:solidFill>
                <a:srgbClr val="008000"/>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6239" y="2405652"/>
                <a:ext cx="926088" cy="369332"/>
              </a:xfrm>
              <a:prstGeom prst="rect">
                <a:avLst/>
              </a:prstGeom>
              <a:noFill/>
            </p:spPr>
            <p:txBody>
              <a:bodyPr wrap="square" rtlCol="0">
                <a:spAutoFit/>
              </a:bodyPr>
              <a:lstStyle/>
              <a:p>
                <a:r>
                  <a:rPr lang="en-US" dirty="0" smtClean="0">
                    <a:solidFill>
                      <a:srgbClr val="008000"/>
                    </a:solidFill>
                  </a:rPr>
                  <a:t>0.95</a:t>
                </a:r>
                <a:endParaRPr lang="en-US" dirty="0">
                  <a:solidFill>
                    <a:srgbClr val="008000"/>
                  </a:solidFill>
                </a:endParaRPr>
              </a:p>
            </p:txBody>
          </p:sp>
          <p:sp>
            <p:nvSpPr>
              <p:cNvPr id="16" name="TextBox 15"/>
              <p:cNvSpPr txBox="1"/>
              <p:nvPr/>
            </p:nvSpPr>
            <p:spPr>
              <a:xfrm>
                <a:off x="1921783" y="4050354"/>
                <a:ext cx="1182915" cy="369332"/>
              </a:xfrm>
              <a:prstGeom prst="rect">
                <a:avLst/>
              </a:prstGeom>
              <a:noFill/>
            </p:spPr>
            <p:txBody>
              <a:bodyPr wrap="square" rtlCol="0">
                <a:spAutoFit/>
              </a:bodyPr>
              <a:lstStyle/>
              <a:p>
                <a:r>
                  <a:rPr lang="en-US" dirty="0" smtClean="0">
                    <a:solidFill>
                      <a:srgbClr val="008000"/>
                    </a:solidFill>
                  </a:rPr>
                  <a:t>0.05</a:t>
                </a:r>
                <a:endParaRPr lang="en-US" dirty="0">
                  <a:solidFill>
                    <a:srgbClr val="008000"/>
                  </a:solidFill>
                </a:endParaRPr>
              </a:p>
            </p:txBody>
          </p:sp>
        </p:grpSp>
        <p:grpSp>
          <p:nvGrpSpPr>
            <p:cNvPr id="17" name="Group 7"/>
            <p:cNvGrpSpPr/>
            <p:nvPr/>
          </p:nvGrpSpPr>
          <p:grpSpPr>
            <a:xfrm>
              <a:off x="3358736" y="2776643"/>
              <a:ext cx="3003562" cy="1752649"/>
              <a:chOff x="2510960" y="2776643"/>
              <a:chExt cx="4004751" cy="1752649"/>
            </a:xfrm>
          </p:grpSpPr>
          <p:sp>
            <p:nvSpPr>
              <p:cNvPr id="18" name="Right Arrow 17"/>
              <p:cNvSpPr/>
              <p:nvPr/>
            </p:nvSpPr>
            <p:spPr>
              <a:xfrm rot="10800000">
                <a:off x="2510960" y="2776643"/>
                <a:ext cx="1890890" cy="122296"/>
              </a:xfrm>
              <a:prstGeom prst="rightArrow">
                <a:avLst/>
              </a:prstGeom>
              <a:solidFill>
                <a:srgbClr val="FFFF00"/>
              </a:solidFill>
              <a:ln>
                <a:solidFill>
                  <a:srgbClr val="F19F23"/>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ight Arrow 18"/>
              <p:cNvSpPr/>
              <p:nvPr/>
            </p:nvSpPr>
            <p:spPr>
              <a:xfrm rot="5400000">
                <a:off x="4510030" y="3951676"/>
                <a:ext cx="1032936" cy="122296"/>
              </a:xfrm>
              <a:prstGeom prst="rightArrow">
                <a:avLst/>
              </a:prstGeom>
              <a:solidFill>
                <a:srgbClr val="FFFF00"/>
              </a:solidFill>
              <a:ln>
                <a:solidFill>
                  <a:srgbClr val="F19F23"/>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5077094" y="3681022"/>
                <a:ext cx="1438617" cy="369332"/>
              </a:xfrm>
              <a:prstGeom prst="rect">
                <a:avLst/>
              </a:prstGeom>
              <a:noFill/>
            </p:spPr>
            <p:txBody>
              <a:bodyPr wrap="square" rtlCol="0">
                <a:spAutoFit/>
              </a:bodyPr>
              <a:lstStyle/>
              <a:p>
                <a:r>
                  <a:rPr lang="en-US" dirty="0" smtClean="0"/>
                  <a:t>0.39</a:t>
                </a:r>
                <a:endParaRPr lang="en-US" dirty="0"/>
              </a:p>
            </p:txBody>
          </p:sp>
          <p:sp>
            <p:nvSpPr>
              <p:cNvPr id="21" name="TextBox 20"/>
              <p:cNvSpPr txBox="1"/>
              <p:nvPr/>
            </p:nvSpPr>
            <p:spPr>
              <a:xfrm>
                <a:off x="3156368" y="2910741"/>
                <a:ext cx="1037720" cy="369332"/>
              </a:xfrm>
              <a:prstGeom prst="rect">
                <a:avLst/>
              </a:prstGeom>
              <a:noFill/>
            </p:spPr>
            <p:txBody>
              <a:bodyPr wrap="square" rtlCol="0">
                <a:spAutoFit/>
              </a:bodyPr>
              <a:lstStyle/>
              <a:p>
                <a:r>
                  <a:rPr lang="en-US" dirty="0" smtClean="0"/>
                  <a:t>0.61</a:t>
                </a:r>
                <a:endParaRPr lang="en-US" dirty="0"/>
              </a:p>
            </p:txBody>
          </p:sp>
        </p:grpSp>
        <p:grpSp>
          <p:nvGrpSpPr>
            <p:cNvPr id="22" name="Group 8"/>
            <p:cNvGrpSpPr/>
            <p:nvPr/>
          </p:nvGrpSpPr>
          <p:grpSpPr>
            <a:xfrm>
              <a:off x="2101351" y="3560188"/>
              <a:ext cx="2598552" cy="1652563"/>
              <a:chOff x="834458" y="3560187"/>
              <a:chExt cx="3464727" cy="1652563"/>
            </a:xfrm>
          </p:grpSpPr>
          <p:sp>
            <p:nvSpPr>
              <p:cNvPr id="23" name="Right Arrow 22"/>
              <p:cNvSpPr/>
              <p:nvPr/>
            </p:nvSpPr>
            <p:spPr>
              <a:xfrm rot="16200000">
                <a:off x="1344167" y="4015507"/>
                <a:ext cx="1032936" cy="122296"/>
              </a:xfrm>
              <a:prstGeom prst="rightArrow">
                <a:avLst/>
              </a:prstGeom>
              <a:solidFill>
                <a:srgbClr val="FF6600"/>
              </a:solidFill>
              <a:ln>
                <a:solidFill>
                  <a:srgbClr val="E46C0A"/>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ight Arrow 23"/>
              <p:cNvSpPr/>
              <p:nvPr/>
            </p:nvSpPr>
            <p:spPr>
              <a:xfrm>
                <a:off x="2408296" y="5090454"/>
                <a:ext cx="1890889" cy="122296"/>
              </a:xfrm>
              <a:prstGeom prst="rightArrow">
                <a:avLst/>
              </a:prstGeom>
              <a:solidFill>
                <a:srgbClr val="FF6600"/>
              </a:solidFill>
              <a:ln>
                <a:solidFill>
                  <a:srgbClr val="E46C0A"/>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834458" y="4211547"/>
                <a:ext cx="1019639" cy="369332"/>
              </a:xfrm>
              <a:prstGeom prst="rect">
                <a:avLst/>
              </a:prstGeom>
              <a:noFill/>
            </p:spPr>
            <p:txBody>
              <a:bodyPr wrap="square" rtlCol="0">
                <a:spAutoFit/>
              </a:bodyPr>
              <a:lstStyle/>
              <a:p>
                <a:r>
                  <a:rPr lang="en-US" dirty="0" smtClean="0">
                    <a:solidFill>
                      <a:srgbClr val="FF6600"/>
                    </a:solidFill>
                  </a:rPr>
                  <a:t>0.31</a:t>
                </a:r>
                <a:endParaRPr lang="en-US" dirty="0">
                  <a:solidFill>
                    <a:srgbClr val="FF6600"/>
                  </a:solidFill>
                </a:endParaRPr>
              </a:p>
            </p:txBody>
          </p:sp>
          <p:sp>
            <p:nvSpPr>
              <p:cNvPr id="26" name="TextBox 25"/>
              <p:cNvSpPr txBox="1"/>
              <p:nvPr/>
            </p:nvSpPr>
            <p:spPr>
              <a:xfrm>
                <a:off x="2796642" y="4813957"/>
                <a:ext cx="1152334" cy="369332"/>
              </a:xfrm>
              <a:prstGeom prst="rect">
                <a:avLst/>
              </a:prstGeom>
              <a:noFill/>
            </p:spPr>
            <p:txBody>
              <a:bodyPr wrap="square" rtlCol="0">
                <a:spAutoFit/>
              </a:bodyPr>
              <a:lstStyle/>
              <a:p>
                <a:r>
                  <a:rPr lang="en-US" dirty="0" smtClean="0">
                    <a:solidFill>
                      <a:srgbClr val="FF6600"/>
                    </a:solidFill>
                  </a:rPr>
                  <a:t>0.69</a:t>
                </a:r>
                <a:endParaRPr lang="en-US" dirty="0">
                  <a:solidFill>
                    <a:srgbClr val="FF6600"/>
                  </a:solidFill>
                </a:endParaRPr>
              </a:p>
            </p:txBody>
          </p:sp>
        </p:grpSp>
        <p:grpSp>
          <p:nvGrpSpPr>
            <p:cNvPr id="27" name="Group 13"/>
            <p:cNvGrpSpPr/>
            <p:nvPr/>
          </p:nvGrpSpPr>
          <p:grpSpPr>
            <a:xfrm>
              <a:off x="3063573" y="3931351"/>
              <a:ext cx="3706905" cy="2312948"/>
              <a:chOff x="2117414" y="3931350"/>
              <a:chExt cx="4942540" cy="2312948"/>
            </a:xfrm>
          </p:grpSpPr>
          <p:grpSp>
            <p:nvGrpSpPr>
              <p:cNvPr id="28" name="Group 27"/>
              <p:cNvGrpSpPr/>
              <p:nvPr/>
            </p:nvGrpSpPr>
            <p:grpSpPr>
              <a:xfrm>
                <a:off x="2117414" y="3931350"/>
                <a:ext cx="2847938" cy="369332"/>
                <a:chOff x="2117414" y="3931350"/>
                <a:chExt cx="2847938" cy="369332"/>
              </a:xfrm>
            </p:grpSpPr>
            <p:sp>
              <p:nvSpPr>
                <p:cNvPr id="32" name="Right Arrow 31"/>
                <p:cNvSpPr/>
                <p:nvPr/>
              </p:nvSpPr>
              <p:spPr>
                <a:xfrm rot="12979598">
                  <a:off x="2117414" y="3958400"/>
                  <a:ext cx="2567473" cy="103882"/>
                </a:xfrm>
                <a:prstGeom prst="rightArrow">
                  <a:avLst/>
                </a:prstGeom>
                <a:solidFill>
                  <a:srgbClr val="FF0000"/>
                </a:solidFill>
                <a:ln>
                  <a:solidFill>
                    <a:srgbClr val="953735"/>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3780284" y="3931350"/>
                  <a:ext cx="1185068" cy="369332"/>
                </a:xfrm>
                <a:prstGeom prst="rect">
                  <a:avLst/>
                </a:prstGeom>
                <a:noFill/>
              </p:spPr>
              <p:txBody>
                <a:bodyPr wrap="square" rtlCol="0">
                  <a:spAutoFit/>
                </a:bodyPr>
                <a:lstStyle/>
                <a:p>
                  <a:r>
                    <a:rPr lang="en-US" dirty="0" smtClean="0">
                      <a:solidFill>
                        <a:srgbClr val="FF0000"/>
                      </a:solidFill>
                    </a:rPr>
                    <a:t>0.09</a:t>
                  </a:r>
                  <a:endParaRPr lang="en-US" dirty="0">
                    <a:solidFill>
                      <a:srgbClr val="FF0000"/>
                    </a:solidFill>
                  </a:endParaRPr>
                </a:p>
              </p:txBody>
            </p:sp>
          </p:grpSp>
          <p:grpSp>
            <p:nvGrpSpPr>
              <p:cNvPr id="29" name="Group 28"/>
              <p:cNvGrpSpPr/>
              <p:nvPr/>
            </p:nvGrpSpPr>
            <p:grpSpPr>
              <a:xfrm>
                <a:off x="5484548" y="5549384"/>
                <a:ext cx="1575406" cy="694914"/>
                <a:chOff x="5484548" y="5549384"/>
                <a:chExt cx="1575406" cy="694914"/>
              </a:xfrm>
            </p:grpSpPr>
            <p:sp>
              <p:nvSpPr>
                <p:cNvPr id="30" name="Curved Right Arrow 29"/>
                <p:cNvSpPr/>
                <p:nvPr/>
              </p:nvSpPr>
              <p:spPr>
                <a:xfrm rot="13544546">
                  <a:off x="5552910" y="5481022"/>
                  <a:ext cx="395028" cy="531752"/>
                </a:xfrm>
                <a:prstGeom prst="curvedRightArrow">
                  <a:avLst/>
                </a:prstGeom>
                <a:solidFill>
                  <a:srgbClr val="FF0000"/>
                </a:solidFill>
                <a:ln>
                  <a:solidFill>
                    <a:srgbClr val="953735"/>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p:cNvSpPr txBox="1"/>
                <p:nvPr/>
              </p:nvSpPr>
              <p:spPr>
                <a:xfrm>
                  <a:off x="5971477" y="5874966"/>
                  <a:ext cx="1088477" cy="369332"/>
                </a:xfrm>
                <a:prstGeom prst="rect">
                  <a:avLst/>
                </a:prstGeom>
                <a:noFill/>
              </p:spPr>
              <p:txBody>
                <a:bodyPr wrap="square" rtlCol="0">
                  <a:spAutoFit/>
                </a:bodyPr>
                <a:lstStyle/>
                <a:p>
                  <a:r>
                    <a:rPr lang="en-US" dirty="0" smtClean="0">
                      <a:solidFill>
                        <a:srgbClr val="FF0000"/>
                      </a:solidFill>
                    </a:rPr>
                    <a:t>0.91</a:t>
                  </a:r>
                  <a:endParaRPr lang="en-US" dirty="0">
                    <a:solidFill>
                      <a:srgbClr val="FF0000"/>
                    </a:solidFill>
                  </a:endParaRPr>
                </a:p>
              </p:txBody>
            </p:sp>
          </p:grpSp>
        </p:grpSp>
      </p:grpSp>
    </p:spTree>
    <p:extLst>
      <p:ext uri="{BB962C8B-B14F-4D97-AF65-F5344CB8AC3E}">
        <p14:creationId xmlns:p14="http://schemas.microsoft.com/office/powerpoint/2010/main" val="282660750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62288" cy="1143000"/>
          </a:xfrm>
          <a:solidFill>
            <a:schemeClr val="tx1"/>
          </a:solidFill>
        </p:spPr>
        <p:txBody>
          <a:bodyPr>
            <a:normAutofit/>
          </a:bodyPr>
          <a:lstStyle/>
          <a:p>
            <a:r>
              <a:rPr lang="en-US" dirty="0" smtClean="0">
                <a:solidFill>
                  <a:schemeClr val="bg1"/>
                </a:solidFill>
              </a:rPr>
              <a:t>Predictive Value of Week 8 Grades</a:t>
            </a:r>
            <a:endParaRPr lang="en-US" dirty="0">
              <a:solidFill>
                <a:schemeClr val="bg1"/>
              </a:solidFill>
            </a:endParaRPr>
          </a:p>
        </p:txBody>
      </p:sp>
      <p:grpSp>
        <p:nvGrpSpPr>
          <p:cNvPr id="5" name="Group 4"/>
          <p:cNvGrpSpPr/>
          <p:nvPr/>
        </p:nvGrpSpPr>
        <p:grpSpPr>
          <a:xfrm>
            <a:off x="0" y="228600"/>
            <a:ext cx="9162288" cy="1219200"/>
            <a:chOff x="0" y="609600"/>
            <a:chExt cx="9162288" cy="3200400"/>
          </a:xfrm>
        </p:grpSpPr>
        <p:cxnSp>
          <p:nvCxnSpPr>
            <p:cNvPr id="6" name="Straight Connector 5"/>
            <p:cNvCxnSpPr/>
            <p:nvPr/>
          </p:nvCxnSpPr>
          <p:spPr>
            <a:xfrm>
              <a:off x="0" y="609600"/>
              <a:ext cx="9162288" cy="0"/>
            </a:xfrm>
            <a:prstGeom prst="line">
              <a:avLst/>
            </a:prstGeom>
            <a:ln w="88900" cmpd="sng">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0" y="3810000"/>
              <a:ext cx="9162288" cy="0"/>
            </a:xfrm>
            <a:prstGeom prst="line">
              <a:avLst/>
            </a:prstGeom>
            <a:ln w="88900" cmpd="sng">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gr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5726" y="5791200"/>
            <a:ext cx="1222768" cy="739699"/>
          </a:xfrm>
          <a:prstGeom prst="rect">
            <a:avLst/>
          </a:prstGeom>
        </p:spPr>
      </p:pic>
      <p:sp>
        <p:nvSpPr>
          <p:cNvPr id="11" name="Content Placeholder 2"/>
          <p:cNvSpPr>
            <a:spLocks noGrp="1"/>
          </p:cNvSpPr>
          <p:nvPr>
            <p:ph idx="1"/>
          </p:nvPr>
        </p:nvSpPr>
        <p:spPr>
          <a:xfrm>
            <a:off x="457200" y="1600200"/>
            <a:ext cx="8229600" cy="4930699"/>
          </a:xfrm>
        </p:spPr>
        <p:txBody>
          <a:bodyPr>
            <a:normAutofit/>
          </a:bodyPr>
          <a:lstStyle/>
          <a:p>
            <a:endParaRPr lang="en-US" b="1" dirty="0" smtClean="0"/>
          </a:p>
          <a:p>
            <a:r>
              <a:rPr lang="en-US" b="1" dirty="0" smtClean="0"/>
              <a:t>College Algebra </a:t>
            </a:r>
            <a:r>
              <a:rPr lang="en-US" dirty="0" smtClean="0"/>
              <a:t>: Success rate of Week 8 metric (C or better) </a:t>
            </a:r>
          </a:p>
          <a:p>
            <a:pPr marL="0" indent="0">
              <a:buNone/>
            </a:pPr>
            <a:endParaRPr lang="en-US" dirty="0" smtClean="0"/>
          </a:p>
          <a:p>
            <a:pPr lvl="1"/>
            <a:r>
              <a:rPr lang="en-US" sz="2000" dirty="0" smtClean="0"/>
              <a:t>Red			13/138 (9.3%)</a:t>
            </a:r>
          </a:p>
          <a:p>
            <a:pPr lvl="1"/>
            <a:r>
              <a:rPr lang="en-US" sz="2000" dirty="0" smtClean="0"/>
              <a:t>Orange			29/94 (30.8%)</a:t>
            </a:r>
          </a:p>
          <a:p>
            <a:pPr lvl="1"/>
            <a:r>
              <a:rPr lang="en-US" sz="2000" dirty="0" smtClean="0"/>
              <a:t>Yellow			70/114 (60.5%)</a:t>
            </a:r>
          </a:p>
          <a:p>
            <a:pPr lvl="1"/>
            <a:r>
              <a:rPr lang="en-US" sz="2000" dirty="0" smtClean="0"/>
              <a:t>Green			283/298 (94.9%)</a:t>
            </a:r>
          </a:p>
          <a:p>
            <a:endParaRPr lang="en-US" dirty="0"/>
          </a:p>
        </p:txBody>
      </p:sp>
    </p:spTree>
    <p:extLst>
      <p:ext uri="{BB962C8B-B14F-4D97-AF65-F5344CB8AC3E}">
        <p14:creationId xmlns:p14="http://schemas.microsoft.com/office/powerpoint/2010/main" val="21982210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additive="base">
                                        <p:cTn id="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anim calcmode="lin" valueType="num">
                                      <p:cBhvr additive="base">
                                        <p:cTn id="13"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 calcmode="lin" valueType="num">
                                      <p:cBhvr additive="base">
                                        <p:cTn id="1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xEl>
                                              <p:pRg st="5" end="5"/>
                                            </p:txEl>
                                          </p:spTgt>
                                        </p:tgtEl>
                                        <p:attrNameLst>
                                          <p:attrName>style.visibility</p:attrName>
                                        </p:attrNameLst>
                                      </p:cBhvr>
                                      <p:to>
                                        <p:strVal val="visible"/>
                                      </p:to>
                                    </p:set>
                                    <p:anim calcmode="lin" valueType="num">
                                      <p:cBhvr additive="base">
                                        <p:cTn id="21"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anim calcmode="lin" valueType="num">
                                      <p:cBhvr additive="base">
                                        <p:cTn id="25"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endParaRPr lang="en-US" dirty="0" smtClean="0"/>
          </a:p>
          <a:p>
            <a:r>
              <a:rPr lang="en-US" dirty="0" smtClean="0"/>
              <a:t>The EW data suggests that “getting green” by week 8 is the pathway to success.</a:t>
            </a:r>
          </a:p>
          <a:p>
            <a:pPr>
              <a:buNone/>
            </a:pPr>
            <a:endParaRPr lang="en-US" dirty="0" smtClean="0"/>
          </a:p>
          <a:p>
            <a:r>
              <a:rPr lang="en-US" dirty="0" smtClean="0"/>
              <a:t>Colleges of Science/Business pilot targeted “yellow alert” students  in Fall 14</a:t>
            </a:r>
          </a:p>
          <a:p>
            <a:pPr lvl="1"/>
            <a:r>
              <a:rPr lang="en-US" dirty="0" smtClean="0"/>
              <a:t>Goal: 50% “Yellow-to-Green” by week 8. </a:t>
            </a:r>
            <a:endParaRPr lang="en-US" dirty="0"/>
          </a:p>
        </p:txBody>
      </p:sp>
      <p:grpSp>
        <p:nvGrpSpPr>
          <p:cNvPr id="4" name="Group 3"/>
          <p:cNvGrpSpPr/>
          <p:nvPr/>
        </p:nvGrpSpPr>
        <p:grpSpPr>
          <a:xfrm>
            <a:off x="-18288" y="236538"/>
            <a:ext cx="9162288" cy="1219200"/>
            <a:chOff x="0" y="609600"/>
            <a:chExt cx="9162288" cy="3200400"/>
          </a:xfrm>
        </p:grpSpPr>
        <p:cxnSp>
          <p:nvCxnSpPr>
            <p:cNvPr id="5" name="Straight Connector 4"/>
            <p:cNvCxnSpPr/>
            <p:nvPr/>
          </p:nvCxnSpPr>
          <p:spPr>
            <a:xfrm>
              <a:off x="0" y="609600"/>
              <a:ext cx="9162288" cy="0"/>
            </a:xfrm>
            <a:prstGeom prst="line">
              <a:avLst/>
            </a:prstGeom>
            <a:ln w="88900" cmpd="sng">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0" y="3810000"/>
              <a:ext cx="9162288" cy="0"/>
            </a:xfrm>
            <a:prstGeom prst="line">
              <a:avLst/>
            </a:prstGeom>
            <a:ln w="88900" cmpd="sng">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grpSp>
      <p:sp>
        <p:nvSpPr>
          <p:cNvPr id="8" name="Title 1"/>
          <p:cNvSpPr txBox="1">
            <a:spLocks/>
          </p:cNvSpPr>
          <p:nvPr/>
        </p:nvSpPr>
        <p:spPr>
          <a:xfrm>
            <a:off x="0" y="293688"/>
            <a:ext cx="9162288" cy="1143000"/>
          </a:xfrm>
          <a:prstGeom prst="rect">
            <a:avLst/>
          </a:prstGeom>
          <a:solidFill>
            <a:schemeClr val="tx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solidFill>
                <a:schemeClr val="bg1"/>
              </a:solidFill>
            </a:endParaRPr>
          </a:p>
        </p:txBody>
      </p:sp>
      <p:sp>
        <p:nvSpPr>
          <p:cNvPr id="3" name="Title 2"/>
          <p:cNvSpPr>
            <a:spLocks noGrp="1"/>
          </p:cNvSpPr>
          <p:nvPr>
            <p:ph type="title"/>
          </p:nvPr>
        </p:nvSpPr>
        <p:spPr/>
        <p:txBody>
          <a:bodyPr/>
          <a:lstStyle/>
          <a:p>
            <a:r>
              <a:rPr lang="en-US" dirty="0" smtClean="0">
                <a:solidFill>
                  <a:schemeClr val="bg1"/>
                </a:solidFill>
              </a:rPr>
              <a:t>EW Pilot Fall 2014-COS/COB</a:t>
            </a:r>
            <a:endParaRPr lang="en-US" dirty="0">
              <a:solidFill>
                <a:schemeClr val="bg1"/>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5726" y="5791200"/>
            <a:ext cx="1222768" cy="739699"/>
          </a:xfrm>
          <a:prstGeom prst="rect">
            <a:avLst/>
          </a:prstGeom>
        </p:spPr>
      </p:pic>
    </p:spTree>
    <p:extLst>
      <p:ext uri="{BB962C8B-B14F-4D97-AF65-F5344CB8AC3E}">
        <p14:creationId xmlns:p14="http://schemas.microsoft.com/office/powerpoint/2010/main" val="23178937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additive="base">
                                        <p:cTn id="1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14884" y="1894344"/>
            <a:ext cx="7892226" cy="4401205"/>
          </a:xfrm>
          <a:prstGeom prst="rect">
            <a:avLst/>
          </a:prstGeom>
          <a:noFill/>
        </p:spPr>
        <p:txBody>
          <a:bodyPr wrap="square" rtlCol="0">
            <a:spAutoFit/>
          </a:bodyPr>
          <a:lstStyle/>
          <a:p>
            <a:r>
              <a:rPr lang="en-US" sz="2800" b="1" dirty="0">
                <a:cs typeface="Gill Sans"/>
              </a:rPr>
              <a:t>Academic Affairs</a:t>
            </a:r>
          </a:p>
          <a:p>
            <a:pPr marL="457200" indent="-457200">
              <a:buFont typeface="Arial" panose="020B0604020202020204" pitchFamily="34" charset="0"/>
              <a:buChar char="•"/>
            </a:pPr>
            <a:r>
              <a:rPr lang="en-US" sz="2800" b="1" dirty="0" smtClean="0">
                <a:cs typeface="Gill Sans"/>
              </a:rPr>
              <a:t>Upper level Administration</a:t>
            </a:r>
          </a:p>
          <a:p>
            <a:pPr marL="914400" lvl="1" indent="-457200">
              <a:buFont typeface="Arial" panose="020B0604020202020204" pitchFamily="34" charset="0"/>
              <a:buChar char="•"/>
            </a:pPr>
            <a:r>
              <a:rPr lang="en-US" sz="2800" dirty="0" smtClean="0">
                <a:cs typeface="Gill Sans"/>
              </a:rPr>
              <a:t>Support and understanding of goal</a:t>
            </a:r>
          </a:p>
          <a:p>
            <a:pPr lvl="1"/>
            <a:endParaRPr lang="en-US" sz="2800" dirty="0" smtClean="0">
              <a:cs typeface="Gill Sans"/>
            </a:endParaRPr>
          </a:p>
          <a:p>
            <a:pPr marL="457200" indent="-457200">
              <a:buFont typeface="Arial" panose="020B0604020202020204" pitchFamily="34" charset="0"/>
              <a:buChar char="•"/>
            </a:pPr>
            <a:r>
              <a:rPr lang="en-US" sz="2800" b="1" dirty="0" smtClean="0">
                <a:cs typeface="Gill Sans"/>
              </a:rPr>
              <a:t>Faculty involvement</a:t>
            </a:r>
          </a:p>
          <a:p>
            <a:pPr lvl="1">
              <a:buFont typeface="Arial" pitchFamily="34" charset="0"/>
              <a:buChar char="•"/>
            </a:pPr>
            <a:r>
              <a:rPr lang="en-US" sz="2800" dirty="0" smtClean="0">
                <a:cs typeface="Gill Sans"/>
              </a:rPr>
              <a:t>Intentional letters to students on effort </a:t>
            </a:r>
          </a:p>
          <a:p>
            <a:pPr lvl="1">
              <a:buFont typeface="Arial" pitchFamily="34" charset="0"/>
              <a:buChar char="•"/>
            </a:pPr>
            <a:r>
              <a:rPr lang="en-US" sz="2800" dirty="0" smtClean="0">
                <a:cs typeface="Gill Sans"/>
              </a:rPr>
              <a:t>Reframe to positive</a:t>
            </a:r>
          </a:p>
          <a:p>
            <a:pPr lvl="1">
              <a:buFont typeface="Arial" pitchFamily="34" charset="0"/>
              <a:buChar char="•"/>
            </a:pPr>
            <a:r>
              <a:rPr lang="en-US" sz="2800" dirty="0" smtClean="0">
                <a:cs typeface="Gill Sans"/>
              </a:rPr>
              <a:t>Invest in student Experience in classroom</a:t>
            </a:r>
          </a:p>
          <a:p>
            <a:pPr lvl="1"/>
            <a:endParaRPr lang="en-US" sz="2800" dirty="0" smtClean="0">
              <a:cs typeface="Gill Sans"/>
            </a:endParaRPr>
          </a:p>
          <a:p>
            <a:endParaRPr lang="en-US" sz="2800" b="1" dirty="0" smtClean="0">
              <a:cs typeface="Gill Sans"/>
            </a:endParaRPr>
          </a:p>
        </p:txBody>
      </p:sp>
      <p:sp>
        <p:nvSpPr>
          <p:cNvPr id="9" name="Rectangle 8"/>
          <p:cNvSpPr/>
          <p:nvPr/>
        </p:nvSpPr>
        <p:spPr>
          <a:xfrm>
            <a:off x="-1955" y="6700309"/>
            <a:ext cx="9137488" cy="16011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ound Same Side Corner Rectangle 14"/>
          <p:cNvSpPr/>
          <p:nvPr/>
        </p:nvSpPr>
        <p:spPr>
          <a:xfrm rot="10800000">
            <a:off x="81280" y="6697134"/>
            <a:ext cx="8981440" cy="107244"/>
          </a:xfrm>
          <a:prstGeom prst="round2SameRect">
            <a:avLst/>
          </a:prstGeom>
          <a:solidFill>
            <a:srgbClr val="69002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2" name="Title 1"/>
          <p:cNvSpPr txBox="1">
            <a:spLocks/>
          </p:cNvSpPr>
          <p:nvPr/>
        </p:nvSpPr>
        <p:spPr>
          <a:xfrm>
            <a:off x="0" y="304800"/>
            <a:ext cx="9162288" cy="1143000"/>
          </a:xfrm>
          <a:prstGeom prst="rect">
            <a:avLst/>
          </a:prstGeom>
          <a:solidFill>
            <a:schemeClr val="tx1"/>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Outreach Efforts</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5726" y="5791200"/>
            <a:ext cx="1222768" cy="739699"/>
          </a:xfrm>
          <a:prstGeom prst="rect">
            <a:avLst/>
          </a:prstGeom>
        </p:spPr>
      </p:pic>
      <p:grpSp>
        <p:nvGrpSpPr>
          <p:cNvPr id="14" name="Group 13"/>
          <p:cNvGrpSpPr/>
          <p:nvPr/>
        </p:nvGrpSpPr>
        <p:grpSpPr>
          <a:xfrm>
            <a:off x="-18288" y="236538"/>
            <a:ext cx="9162288" cy="1219200"/>
            <a:chOff x="0" y="609600"/>
            <a:chExt cx="9162288" cy="3200400"/>
          </a:xfrm>
        </p:grpSpPr>
        <p:cxnSp>
          <p:nvCxnSpPr>
            <p:cNvPr id="16" name="Straight Connector 15"/>
            <p:cNvCxnSpPr/>
            <p:nvPr/>
          </p:nvCxnSpPr>
          <p:spPr>
            <a:xfrm>
              <a:off x="0" y="609600"/>
              <a:ext cx="9162288" cy="0"/>
            </a:xfrm>
            <a:prstGeom prst="line">
              <a:avLst/>
            </a:prstGeom>
            <a:ln w="88900" cmpd="sng">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0" y="3810000"/>
              <a:ext cx="9162288" cy="0"/>
            </a:xfrm>
            <a:prstGeom prst="line">
              <a:avLst/>
            </a:prstGeom>
            <a:ln w="88900" cmpd="sng">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4134109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04801" y="1704213"/>
            <a:ext cx="4190999" cy="4770537"/>
          </a:xfrm>
          <a:prstGeom prst="rect">
            <a:avLst/>
          </a:prstGeom>
          <a:noFill/>
        </p:spPr>
        <p:txBody>
          <a:bodyPr wrap="square" rtlCol="0">
            <a:spAutoFit/>
          </a:bodyPr>
          <a:lstStyle/>
          <a:p>
            <a:r>
              <a:rPr lang="en-US" sz="2200" dirty="0">
                <a:cs typeface="Gill Sans"/>
              </a:rPr>
              <a:t>Student Affairs	</a:t>
            </a:r>
          </a:p>
          <a:p>
            <a:pPr marL="342900" indent="-342900">
              <a:buFont typeface="Arial" panose="020B0604020202020204" pitchFamily="34" charset="0"/>
              <a:buChar char="•"/>
            </a:pPr>
            <a:r>
              <a:rPr lang="en-US" sz="2200" b="1" dirty="0">
                <a:cs typeface="Gill Sans"/>
              </a:rPr>
              <a:t>College-level Retention Staff</a:t>
            </a:r>
          </a:p>
          <a:p>
            <a:pPr marL="800100" lvl="1" indent="-342900">
              <a:buFont typeface="Arial" panose="020B0604020202020204" pitchFamily="34" charset="0"/>
              <a:buChar char="•"/>
            </a:pPr>
            <a:r>
              <a:rPr lang="en-US" sz="2200" dirty="0">
                <a:cs typeface="Gill Sans"/>
              </a:rPr>
              <a:t>Devised protocol for timeline of </a:t>
            </a:r>
            <a:r>
              <a:rPr lang="en-US" sz="2200" dirty="0" smtClean="0">
                <a:cs typeface="Gill Sans"/>
              </a:rPr>
              <a:t>interventions</a:t>
            </a:r>
          </a:p>
          <a:p>
            <a:pPr marL="800100" lvl="1" indent="-342900">
              <a:buFont typeface="Arial" panose="020B0604020202020204" pitchFamily="34" charset="0"/>
              <a:buChar char="•"/>
            </a:pPr>
            <a:r>
              <a:rPr lang="en-US" sz="2200" dirty="0" smtClean="0">
                <a:cs typeface="Gill Sans"/>
              </a:rPr>
              <a:t>Set </a:t>
            </a:r>
            <a:r>
              <a:rPr lang="en-US" sz="2200" dirty="0">
                <a:cs typeface="Gill Sans"/>
              </a:rPr>
              <a:t>tracking methods to collaborate across </a:t>
            </a:r>
            <a:r>
              <a:rPr lang="en-US" sz="2200" dirty="0" smtClean="0">
                <a:cs typeface="Gill Sans"/>
              </a:rPr>
              <a:t>departments</a:t>
            </a:r>
          </a:p>
          <a:p>
            <a:pPr marL="800100" lvl="1" indent="-342900">
              <a:buFont typeface="Arial" panose="020B0604020202020204" pitchFamily="34" charset="0"/>
              <a:buChar char="•"/>
            </a:pPr>
            <a:r>
              <a:rPr lang="en-US" sz="2200" dirty="0" smtClean="0">
                <a:cs typeface="Gill Sans"/>
              </a:rPr>
              <a:t>Shared </a:t>
            </a:r>
            <a:r>
              <a:rPr lang="en-US" sz="2200" dirty="0">
                <a:cs typeface="Gill Sans"/>
              </a:rPr>
              <a:t>common data with key constituents at the </a:t>
            </a:r>
            <a:r>
              <a:rPr lang="en-US" sz="2200" dirty="0" smtClean="0">
                <a:cs typeface="Gill Sans"/>
              </a:rPr>
              <a:t>university</a:t>
            </a:r>
          </a:p>
          <a:p>
            <a:pPr marL="800100" lvl="1" indent="-342900">
              <a:buFont typeface="Arial" panose="020B0604020202020204" pitchFamily="34" charset="0"/>
              <a:buChar char="•"/>
            </a:pPr>
            <a:r>
              <a:rPr lang="en-US" sz="2200" dirty="0" smtClean="0">
                <a:cs typeface="Gill Sans"/>
              </a:rPr>
              <a:t>Followed </a:t>
            </a:r>
            <a:r>
              <a:rPr lang="en-US" sz="2200" dirty="0">
                <a:cs typeface="Gill Sans"/>
              </a:rPr>
              <a:t>up with feedback survey at the beginning of the spring semester</a:t>
            </a:r>
          </a:p>
          <a:p>
            <a:endParaRPr lang="en-US" dirty="0">
              <a:latin typeface="Gill Sans"/>
              <a:cs typeface="Gill Sans"/>
            </a:endParaRPr>
          </a:p>
        </p:txBody>
      </p:sp>
      <p:sp>
        <p:nvSpPr>
          <p:cNvPr id="9" name="Rectangle 8"/>
          <p:cNvSpPr/>
          <p:nvPr/>
        </p:nvSpPr>
        <p:spPr>
          <a:xfrm>
            <a:off x="-1955" y="6700309"/>
            <a:ext cx="9137488" cy="16011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ound Same Side Corner Rectangle 14"/>
          <p:cNvSpPr/>
          <p:nvPr/>
        </p:nvSpPr>
        <p:spPr>
          <a:xfrm rot="10800000">
            <a:off x="81280" y="6697134"/>
            <a:ext cx="8981440" cy="107244"/>
          </a:xfrm>
          <a:prstGeom prst="round2SameRect">
            <a:avLst/>
          </a:prstGeom>
          <a:solidFill>
            <a:srgbClr val="69002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2" name="Title 1"/>
          <p:cNvSpPr txBox="1">
            <a:spLocks/>
          </p:cNvSpPr>
          <p:nvPr/>
        </p:nvSpPr>
        <p:spPr>
          <a:xfrm>
            <a:off x="0" y="304800"/>
            <a:ext cx="9162288" cy="1143000"/>
          </a:xfrm>
          <a:prstGeom prst="rect">
            <a:avLst/>
          </a:prstGeom>
          <a:solidFill>
            <a:schemeClr val="tx1"/>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Outreach Efforts</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5726" y="5791200"/>
            <a:ext cx="1222768" cy="739699"/>
          </a:xfrm>
          <a:prstGeom prst="rect">
            <a:avLst/>
          </a:prstGeom>
        </p:spPr>
      </p:pic>
      <p:grpSp>
        <p:nvGrpSpPr>
          <p:cNvPr id="14" name="Group 13"/>
          <p:cNvGrpSpPr/>
          <p:nvPr/>
        </p:nvGrpSpPr>
        <p:grpSpPr>
          <a:xfrm>
            <a:off x="-18288" y="236538"/>
            <a:ext cx="9162288" cy="1219200"/>
            <a:chOff x="0" y="609600"/>
            <a:chExt cx="9162288" cy="3200400"/>
          </a:xfrm>
        </p:grpSpPr>
        <p:cxnSp>
          <p:nvCxnSpPr>
            <p:cNvPr id="16" name="Straight Connector 15"/>
            <p:cNvCxnSpPr/>
            <p:nvPr/>
          </p:nvCxnSpPr>
          <p:spPr>
            <a:xfrm>
              <a:off x="0" y="609600"/>
              <a:ext cx="9162288" cy="0"/>
            </a:xfrm>
            <a:prstGeom prst="line">
              <a:avLst/>
            </a:prstGeom>
            <a:ln w="88900" cmpd="sng">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0" y="3810000"/>
              <a:ext cx="9162288" cy="0"/>
            </a:xfrm>
            <a:prstGeom prst="line">
              <a:avLst/>
            </a:prstGeom>
            <a:ln w="88900" cmpd="sng">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grpSp>
      <p:sp>
        <p:nvSpPr>
          <p:cNvPr id="2" name="Rectangle 1"/>
          <p:cNvSpPr/>
          <p:nvPr/>
        </p:nvSpPr>
        <p:spPr>
          <a:xfrm>
            <a:off x="4648200" y="1722142"/>
            <a:ext cx="4370294" cy="2739211"/>
          </a:xfrm>
          <a:prstGeom prst="rect">
            <a:avLst/>
          </a:prstGeom>
        </p:spPr>
        <p:txBody>
          <a:bodyPr wrap="square">
            <a:spAutoFit/>
          </a:bodyPr>
          <a:lstStyle/>
          <a:p>
            <a:pPr marL="342900" indent="-342900">
              <a:buFont typeface="Arial" panose="020B0604020202020204" pitchFamily="34" charset="0"/>
              <a:buChar char="•"/>
            </a:pPr>
            <a:r>
              <a:rPr lang="en-US" sz="2200" b="1" dirty="0"/>
              <a:t>First-year </a:t>
            </a:r>
            <a:r>
              <a:rPr lang="en-US" sz="2200" b="1" dirty="0" smtClean="0"/>
              <a:t>advisors</a:t>
            </a:r>
          </a:p>
          <a:p>
            <a:pPr marL="800100" lvl="1" indent="-342900">
              <a:buFont typeface="Arial" panose="020B0604020202020204" pitchFamily="34" charset="0"/>
              <a:buChar char="•"/>
            </a:pPr>
            <a:r>
              <a:rPr lang="en-US" sz="2200" dirty="0" smtClean="0"/>
              <a:t>Contacted </a:t>
            </a:r>
            <a:r>
              <a:rPr lang="en-US" sz="2200" dirty="0"/>
              <a:t>the students via phone, </a:t>
            </a:r>
            <a:r>
              <a:rPr lang="en-US" sz="2200" dirty="0" smtClean="0"/>
              <a:t>email</a:t>
            </a:r>
          </a:p>
          <a:p>
            <a:pPr marL="800100" lvl="1" indent="-342900">
              <a:buFont typeface="Arial" panose="020B0604020202020204" pitchFamily="34" charset="0"/>
              <a:buChar char="•"/>
            </a:pPr>
            <a:r>
              <a:rPr lang="en-US" sz="2200" dirty="0" smtClean="0"/>
              <a:t>Tracked </a:t>
            </a:r>
            <a:r>
              <a:rPr lang="en-US" sz="2200" dirty="0"/>
              <a:t>responses in EAS</a:t>
            </a:r>
          </a:p>
          <a:p>
            <a:pPr marL="342900" indent="-342900">
              <a:buFont typeface="Arial" panose="020B0604020202020204" pitchFamily="34" charset="0"/>
              <a:buChar char="•"/>
            </a:pPr>
            <a:r>
              <a:rPr lang="en-US" sz="2200" b="1" dirty="0"/>
              <a:t>Housing </a:t>
            </a:r>
            <a:r>
              <a:rPr lang="en-US" sz="2200" b="1" dirty="0" smtClean="0"/>
              <a:t>staff</a:t>
            </a:r>
          </a:p>
          <a:p>
            <a:pPr marL="800100" lvl="1" indent="-342900">
              <a:buFont typeface="Arial" panose="020B0604020202020204" pitchFamily="34" charset="0"/>
              <a:buChar char="•"/>
            </a:pPr>
            <a:r>
              <a:rPr lang="en-US" sz="2200" dirty="0" smtClean="0"/>
              <a:t>RA involvement with study sessions</a:t>
            </a:r>
            <a:endParaRPr lang="en-US" sz="2200" dirty="0"/>
          </a:p>
          <a:p>
            <a:endParaRPr lang="en-US" dirty="0"/>
          </a:p>
        </p:txBody>
      </p:sp>
    </p:spTree>
    <p:extLst>
      <p:ext uri="{BB962C8B-B14F-4D97-AF65-F5344CB8AC3E}">
        <p14:creationId xmlns:p14="http://schemas.microsoft.com/office/powerpoint/2010/main" val="87419835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686641" y="3040949"/>
            <a:ext cx="5919170" cy="800219"/>
          </a:xfrm>
          <a:prstGeom prst="rect">
            <a:avLst/>
          </a:prstGeom>
          <a:noFill/>
        </p:spPr>
        <p:txBody>
          <a:bodyPr wrap="square" rtlCol="0">
            <a:spAutoFit/>
          </a:bodyPr>
          <a:lstStyle/>
          <a:p>
            <a:pPr>
              <a:lnSpc>
                <a:spcPct val="140000"/>
              </a:lnSpc>
            </a:pPr>
            <a:r>
              <a:rPr lang="en-US" sz="2000" dirty="0" smtClean="0">
                <a:latin typeface="Gill Sans"/>
                <a:cs typeface="Gill Sans"/>
              </a:rPr>
              <a:t> </a:t>
            </a:r>
            <a:endParaRPr lang="en-US" sz="2000" dirty="0">
              <a:latin typeface="Gill Sans"/>
              <a:cs typeface="Gill Sans"/>
            </a:endParaRPr>
          </a:p>
          <a:p>
            <a:endParaRPr lang="en-US" dirty="0">
              <a:latin typeface="Gill Sans"/>
              <a:cs typeface="Gill Sans"/>
            </a:endParaRPr>
          </a:p>
        </p:txBody>
      </p:sp>
      <p:grpSp>
        <p:nvGrpSpPr>
          <p:cNvPr id="6" name="Group 5"/>
          <p:cNvGrpSpPr/>
          <p:nvPr/>
        </p:nvGrpSpPr>
        <p:grpSpPr>
          <a:xfrm>
            <a:off x="1066800" y="1859968"/>
            <a:ext cx="7522451" cy="3962400"/>
            <a:chOff x="2134647" y="2270668"/>
            <a:chExt cx="6441462" cy="3329745"/>
          </a:xfrm>
        </p:grpSpPr>
        <p:graphicFrame>
          <p:nvGraphicFramePr>
            <p:cNvPr id="13" name="Diagram 12"/>
            <p:cNvGraphicFramePr/>
            <p:nvPr>
              <p:extLst/>
            </p:nvPr>
          </p:nvGraphicFramePr>
          <p:xfrm>
            <a:off x="2134647" y="2455333"/>
            <a:ext cx="4587282" cy="3145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7"/>
            <p:cNvGrpSpPr/>
            <p:nvPr/>
          </p:nvGrpSpPr>
          <p:grpSpPr>
            <a:xfrm>
              <a:off x="2491941" y="2270668"/>
              <a:ext cx="4871381" cy="2258624"/>
              <a:chOff x="1798577" y="2270668"/>
              <a:chExt cx="6495184" cy="2258624"/>
            </a:xfrm>
          </p:grpSpPr>
          <p:sp>
            <p:nvSpPr>
              <p:cNvPr id="33" name="Curved Right Arrow 32"/>
              <p:cNvSpPr/>
              <p:nvPr/>
            </p:nvSpPr>
            <p:spPr>
              <a:xfrm rot="9250584">
                <a:off x="5664027" y="2345249"/>
                <a:ext cx="395029" cy="531752"/>
              </a:xfrm>
              <a:prstGeom prst="curvedRightArrow">
                <a:avLst/>
              </a:prstGeom>
              <a:solidFill>
                <a:srgbClr val="FFFF00"/>
              </a:solidFill>
              <a:ln>
                <a:solidFill>
                  <a:srgbClr val="F19F23"/>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4" name="Right Arrow 33"/>
              <p:cNvSpPr/>
              <p:nvPr/>
            </p:nvSpPr>
            <p:spPr>
              <a:xfrm rot="10800000">
                <a:off x="2562297" y="2776643"/>
                <a:ext cx="1890889" cy="122296"/>
              </a:xfrm>
              <a:prstGeom prst="rightArrow">
                <a:avLst/>
              </a:prstGeom>
              <a:solidFill>
                <a:srgbClr val="FFFF00"/>
              </a:solidFill>
              <a:ln>
                <a:solidFill>
                  <a:srgbClr val="F19F23"/>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ight Arrow 34"/>
              <p:cNvSpPr/>
              <p:nvPr/>
            </p:nvSpPr>
            <p:spPr>
              <a:xfrm rot="8100000">
                <a:off x="2350146" y="4042023"/>
                <a:ext cx="2426191" cy="127667"/>
              </a:xfrm>
              <a:prstGeom prst="rightArrow">
                <a:avLst/>
              </a:prstGeom>
              <a:solidFill>
                <a:srgbClr val="FFFF00"/>
              </a:solidFill>
              <a:ln>
                <a:solidFill>
                  <a:srgbClr val="F19F23"/>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ight Arrow 35"/>
              <p:cNvSpPr/>
              <p:nvPr/>
            </p:nvSpPr>
            <p:spPr>
              <a:xfrm rot="5400000">
                <a:off x="4510030" y="3951676"/>
                <a:ext cx="1032936" cy="122296"/>
              </a:xfrm>
              <a:prstGeom prst="rightArrow">
                <a:avLst/>
              </a:prstGeom>
              <a:solidFill>
                <a:srgbClr val="FFFF00"/>
              </a:solidFill>
              <a:ln>
                <a:solidFill>
                  <a:srgbClr val="F19F23"/>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930763" y="2270668"/>
                <a:ext cx="2362998" cy="369332"/>
              </a:xfrm>
              <a:prstGeom prst="rect">
                <a:avLst/>
              </a:prstGeom>
              <a:noFill/>
            </p:spPr>
            <p:txBody>
              <a:bodyPr wrap="square" rtlCol="0">
                <a:spAutoFit/>
              </a:bodyPr>
              <a:lstStyle/>
              <a:p>
                <a:r>
                  <a:rPr lang="en-US" dirty="0" smtClean="0"/>
                  <a:t>0.38→0.425</a:t>
                </a:r>
                <a:endParaRPr lang="en-US" dirty="0"/>
              </a:p>
            </p:txBody>
          </p:sp>
          <p:sp>
            <p:nvSpPr>
              <p:cNvPr id="39" name="TextBox 38"/>
              <p:cNvSpPr txBox="1"/>
              <p:nvPr/>
            </p:nvSpPr>
            <p:spPr>
              <a:xfrm>
                <a:off x="5077094" y="3681023"/>
                <a:ext cx="1958972" cy="369332"/>
              </a:xfrm>
              <a:prstGeom prst="rect">
                <a:avLst/>
              </a:prstGeom>
              <a:noFill/>
            </p:spPr>
            <p:txBody>
              <a:bodyPr wrap="square" rtlCol="0">
                <a:spAutoFit/>
              </a:bodyPr>
              <a:lstStyle/>
              <a:p>
                <a:r>
                  <a:rPr lang="en-US" dirty="0" smtClean="0"/>
                  <a:t>0.11→0.06</a:t>
                </a:r>
                <a:endParaRPr lang="en-US" dirty="0"/>
              </a:p>
            </p:txBody>
          </p:sp>
          <p:sp>
            <p:nvSpPr>
              <p:cNvPr id="40" name="TextBox 39"/>
              <p:cNvSpPr txBox="1"/>
              <p:nvPr/>
            </p:nvSpPr>
            <p:spPr>
              <a:xfrm>
                <a:off x="1798577" y="3765689"/>
                <a:ext cx="2195889" cy="369332"/>
              </a:xfrm>
              <a:prstGeom prst="rect">
                <a:avLst/>
              </a:prstGeom>
              <a:noFill/>
            </p:spPr>
            <p:txBody>
              <a:bodyPr wrap="square" rtlCol="0">
                <a:spAutoFit/>
              </a:bodyPr>
              <a:lstStyle/>
              <a:p>
                <a:r>
                  <a:rPr lang="en-US" dirty="0" smtClean="0"/>
                  <a:t>0.19→0.09</a:t>
                </a:r>
                <a:endParaRPr lang="en-US" dirty="0"/>
              </a:p>
            </p:txBody>
          </p:sp>
          <p:sp>
            <p:nvSpPr>
              <p:cNvPr id="41" name="TextBox 40"/>
              <p:cNvSpPr txBox="1"/>
              <p:nvPr/>
            </p:nvSpPr>
            <p:spPr>
              <a:xfrm>
                <a:off x="2498130" y="2898941"/>
                <a:ext cx="2141408" cy="369332"/>
              </a:xfrm>
              <a:prstGeom prst="rect">
                <a:avLst/>
              </a:prstGeom>
              <a:noFill/>
            </p:spPr>
            <p:txBody>
              <a:bodyPr wrap="square" rtlCol="0">
                <a:spAutoFit/>
              </a:bodyPr>
              <a:lstStyle/>
              <a:p>
                <a:r>
                  <a:rPr lang="en-US" dirty="0" smtClean="0"/>
                  <a:t>0.32→0.425</a:t>
                </a:r>
                <a:endParaRPr lang="en-US" dirty="0"/>
              </a:p>
            </p:txBody>
          </p:sp>
        </p:grpSp>
        <p:sp>
          <p:nvSpPr>
            <p:cNvPr id="5" name="TextBox 4"/>
            <p:cNvSpPr txBox="1"/>
            <p:nvPr/>
          </p:nvSpPr>
          <p:spPr>
            <a:xfrm>
              <a:off x="6608619" y="2898940"/>
              <a:ext cx="1967490" cy="2585323"/>
            </a:xfrm>
            <a:prstGeom prst="rect">
              <a:avLst/>
            </a:prstGeom>
            <a:noFill/>
          </p:spPr>
          <p:txBody>
            <a:bodyPr wrap="square" rtlCol="0">
              <a:spAutoFit/>
            </a:bodyPr>
            <a:lstStyle/>
            <a:p>
              <a:r>
                <a:rPr lang="en-US" dirty="0" smtClean="0"/>
                <a:t>Increased the students in the top two categories from 70% to 85% .</a:t>
              </a:r>
            </a:p>
            <a:p>
              <a:endParaRPr lang="en-US" dirty="0"/>
            </a:p>
            <a:p>
              <a:r>
                <a:rPr lang="en-US" dirty="0" smtClean="0"/>
                <a:t>An increase of 21.5% in one semester!</a:t>
              </a:r>
              <a:endParaRPr lang="en-US" dirty="0"/>
            </a:p>
          </p:txBody>
        </p:sp>
      </p:grpSp>
      <p:grpSp>
        <p:nvGrpSpPr>
          <p:cNvPr id="22" name="Group 21"/>
          <p:cNvGrpSpPr/>
          <p:nvPr/>
        </p:nvGrpSpPr>
        <p:grpSpPr>
          <a:xfrm>
            <a:off x="-18288" y="236538"/>
            <a:ext cx="9162288" cy="1219200"/>
            <a:chOff x="0" y="609600"/>
            <a:chExt cx="9162288" cy="3200400"/>
          </a:xfrm>
        </p:grpSpPr>
        <p:cxnSp>
          <p:nvCxnSpPr>
            <p:cNvPr id="25" name="Straight Connector 24"/>
            <p:cNvCxnSpPr/>
            <p:nvPr/>
          </p:nvCxnSpPr>
          <p:spPr>
            <a:xfrm>
              <a:off x="0" y="609600"/>
              <a:ext cx="9162288" cy="0"/>
            </a:xfrm>
            <a:prstGeom prst="line">
              <a:avLst/>
            </a:prstGeom>
            <a:ln w="88900" cmpd="sng">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0" y="3810000"/>
              <a:ext cx="9162288" cy="0"/>
            </a:xfrm>
            <a:prstGeom prst="line">
              <a:avLst/>
            </a:prstGeom>
            <a:ln w="88900" cmpd="sng">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grpSp>
      <p:sp>
        <p:nvSpPr>
          <p:cNvPr id="27" name="Title 1"/>
          <p:cNvSpPr txBox="1">
            <a:spLocks/>
          </p:cNvSpPr>
          <p:nvPr/>
        </p:nvSpPr>
        <p:spPr>
          <a:xfrm>
            <a:off x="0" y="304800"/>
            <a:ext cx="9162288" cy="1143000"/>
          </a:xfrm>
          <a:prstGeom prst="rect">
            <a:avLst/>
          </a:prstGeom>
          <a:solidFill>
            <a:schemeClr val="tx1"/>
          </a:solidFill>
        </p:spPr>
        <p:txBody>
          <a:bodyPr vert="horz" lIns="91440" tIns="45720" rIns="91440" bIns="45720" rtlCol="0" anchor="ctr">
            <a:normAutofit fontScale="92500" lnSpcReduction="20000"/>
          </a:bodyPr>
          <a:lstStyle/>
          <a:p>
            <a:pPr lvl="0" algn="ctr">
              <a:spcBef>
                <a:spcPct val="0"/>
              </a:spcBef>
              <a:defRPr/>
            </a:pPr>
            <a:r>
              <a:rPr lang="en-US" sz="4400" dirty="0" smtClean="0">
                <a:solidFill>
                  <a:schemeClr val="bg1"/>
                </a:solidFill>
                <a:latin typeface="+mj-lt"/>
                <a:ea typeface="+mj-ea"/>
                <a:cs typeface="+mj-cs"/>
              </a:rPr>
              <a:t>Markov </a:t>
            </a:r>
            <a:r>
              <a:rPr lang="en-US" sz="4400" dirty="0">
                <a:solidFill>
                  <a:schemeClr val="bg1"/>
                </a:solidFill>
                <a:latin typeface="+mj-lt"/>
                <a:ea typeface="+mj-ea"/>
                <a:cs typeface="+mj-cs"/>
              </a:rPr>
              <a:t>Models of SIU College Algebra</a:t>
            </a:r>
          </a:p>
          <a:p>
            <a:pPr lvl="0" algn="ctr">
              <a:spcBef>
                <a:spcPct val="0"/>
              </a:spcBef>
              <a:defRPr/>
            </a:pPr>
            <a:r>
              <a:rPr lang="en-US" sz="4400" dirty="0">
                <a:solidFill>
                  <a:schemeClr val="bg1"/>
                </a:solidFill>
                <a:latin typeface="+mj-lt"/>
                <a:ea typeface="+mj-ea"/>
                <a:cs typeface="+mj-cs"/>
              </a:rPr>
              <a:t>Fall 2014 </a:t>
            </a:r>
            <a:r>
              <a:rPr lang="en-US" sz="4400" dirty="0" smtClean="0">
                <a:solidFill>
                  <a:schemeClr val="bg1"/>
                </a:solidFill>
                <a:latin typeface="+mj-lt"/>
                <a:ea typeface="+mj-ea"/>
                <a:cs typeface="+mj-cs"/>
              </a:rPr>
              <a:t>Pilot</a:t>
            </a:r>
            <a:endParaRPr lang="en-US" sz="4400" dirty="0">
              <a:solidFill>
                <a:schemeClr val="bg1"/>
              </a:solidFill>
              <a:latin typeface="+mj-lt"/>
              <a:ea typeface="+mj-ea"/>
              <a:cs typeface="+mj-cs"/>
            </a:endParaRPr>
          </a:p>
        </p:txBody>
      </p:sp>
    </p:spTree>
    <p:extLst>
      <p:ext uri="{BB962C8B-B14F-4D97-AF65-F5344CB8AC3E}">
        <p14:creationId xmlns:p14="http://schemas.microsoft.com/office/powerpoint/2010/main" val="241150827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609600" y="1981200"/>
            <a:ext cx="7772400" cy="4267200"/>
            <a:chOff x="1480192" y="2405652"/>
            <a:chExt cx="5574250" cy="3838647"/>
          </a:xfrm>
        </p:grpSpPr>
        <p:graphicFrame>
          <p:nvGraphicFramePr>
            <p:cNvPr id="13" name="Diagram 12"/>
            <p:cNvGraphicFramePr/>
            <p:nvPr>
              <p:extLst/>
            </p:nvPr>
          </p:nvGraphicFramePr>
          <p:xfrm>
            <a:off x="2467160" y="2455333"/>
            <a:ext cx="4587282" cy="3145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p:cNvGrpSpPr/>
            <p:nvPr/>
          </p:nvGrpSpPr>
          <p:grpSpPr>
            <a:xfrm>
              <a:off x="1480192" y="2405652"/>
              <a:ext cx="3283004" cy="2014034"/>
              <a:chOff x="6238" y="2405652"/>
              <a:chExt cx="4377338" cy="2014034"/>
            </a:xfrm>
          </p:grpSpPr>
          <p:sp>
            <p:nvSpPr>
              <p:cNvPr id="2" name="Curved Right Arrow 1"/>
              <p:cNvSpPr/>
              <p:nvPr/>
            </p:nvSpPr>
            <p:spPr>
              <a:xfrm rot="854789">
                <a:off x="838499" y="2446083"/>
                <a:ext cx="395028" cy="531752"/>
              </a:xfrm>
              <a:prstGeom prst="curvedRightArrow">
                <a:avLst/>
              </a:prstGeom>
              <a:solidFill>
                <a:srgbClr val="008000"/>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 name="Right Arrow 18"/>
              <p:cNvSpPr/>
              <p:nvPr/>
            </p:nvSpPr>
            <p:spPr>
              <a:xfrm rot="2406104">
                <a:off x="1957385" y="4194108"/>
                <a:ext cx="2426191" cy="127667"/>
              </a:xfrm>
              <a:prstGeom prst="rightArrow">
                <a:avLst/>
              </a:prstGeom>
              <a:solidFill>
                <a:srgbClr val="008000"/>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238" y="2405652"/>
                <a:ext cx="1308454" cy="369332"/>
              </a:xfrm>
              <a:prstGeom prst="rect">
                <a:avLst/>
              </a:prstGeom>
              <a:noFill/>
            </p:spPr>
            <p:txBody>
              <a:bodyPr wrap="square" rtlCol="0">
                <a:spAutoFit/>
              </a:bodyPr>
              <a:lstStyle/>
              <a:p>
                <a:r>
                  <a:rPr lang="en-US" dirty="0" smtClean="0">
                    <a:solidFill>
                      <a:srgbClr val="008000"/>
                    </a:solidFill>
                  </a:rPr>
                  <a:t>0.94</a:t>
                </a:r>
                <a:endParaRPr lang="en-US" dirty="0">
                  <a:solidFill>
                    <a:srgbClr val="008000"/>
                  </a:solidFill>
                </a:endParaRPr>
              </a:p>
            </p:txBody>
          </p:sp>
          <p:sp>
            <p:nvSpPr>
              <p:cNvPr id="31" name="TextBox 30"/>
              <p:cNvSpPr txBox="1"/>
              <p:nvPr/>
            </p:nvSpPr>
            <p:spPr>
              <a:xfrm>
                <a:off x="1921783" y="4050354"/>
                <a:ext cx="1182915" cy="369332"/>
              </a:xfrm>
              <a:prstGeom prst="rect">
                <a:avLst/>
              </a:prstGeom>
              <a:noFill/>
            </p:spPr>
            <p:txBody>
              <a:bodyPr wrap="square" rtlCol="0">
                <a:spAutoFit/>
              </a:bodyPr>
              <a:lstStyle/>
              <a:p>
                <a:r>
                  <a:rPr lang="en-US" dirty="0" smtClean="0">
                    <a:solidFill>
                      <a:srgbClr val="008000"/>
                    </a:solidFill>
                  </a:rPr>
                  <a:t>0.06</a:t>
                </a:r>
                <a:endParaRPr lang="en-US" dirty="0">
                  <a:solidFill>
                    <a:srgbClr val="008000"/>
                  </a:solidFill>
                </a:endParaRPr>
              </a:p>
            </p:txBody>
          </p:sp>
        </p:grpSp>
        <p:grpSp>
          <p:nvGrpSpPr>
            <p:cNvPr id="7" name="Group 7"/>
            <p:cNvGrpSpPr/>
            <p:nvPr/>
          </p:nvGrpSpPr>
          <p:grpSpPr>
            <a:xfrm>
              <a:off x="3358736" y="2776643"/>
              <a:ext cx="3003562" cy="1752649"/>
              <a:chOff x="2510960" y="2776643"/>
              <a:chExt cx="4004751" cy="1752649"/>
            </a:xfrm>
          </p:grpSpPr>
          <p:sp>
            <p:nvSpPr>
              <p:cNvPr id="34" name="Right Arrow 33"/>
              <p:cNvSpPr/>
              <p:nvPr/>
            </p:nvSpPr>
            <p:spPr>
              <a:xfrm rot="10800000">
                <a:off x="2510960" y="2776643"/>
                <a:ext cx="1890890" cy="122296"/>
              </a:xfrm>
              <a:prstGeom prst="rightArrow">
                <a:avLst/>
              </a:prstGeom>
              <a:solidFill>
                <a:srgbClr val="FFFF00"/>
              </a:solidFill>
              <a:ln>
                <a:solidFill>
                  <a:srgbClr val="F19F23"/>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ight Arrow 35"/>
              <p:cNvSpPr/>
              <p:nvPr/>
            </p:nvSpPr>
            <p:spPr>
              <a:xfrm rot="5400000">
                <a:off x="4510030" y="3951676"/>
                <a:ext cx="1032936" cy="122296"/>
              </a:xfrm>
              <a:prstGeom prst="rightArrow">
                <a:avLst/>
              </a:prstGeom>
              <a:solidFill>
                <a:srgbClr val="FFFF00"/>
              </a:solidFill>
              <a:ln>
                <a:solidFill>
                  <a:srgbClr val="F19F23"/>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5077094" y="3681022"/>
                <a:ext cx="1438617" cy="369332"/>
              </a:xfrm>
              <a:prstGeom prst="rect">
                <a:avLst/>
              </a:prstGeom>
              <a:noFill/>
            </p:spPr>
            <p:txBody>
              <a:bodyPr wrap="square" rtlCol="0">
                <a:spAutoFit/>
              </a:bodyPr>
              <a:lstStyle/>
              <a:p>
                <a:r>
                  <a:rPr lang="en-US" dirty="0" smtClean="0"/>
                  <a:t>0.31</a:t>
                </a:r>
                <a:endParaRPr lang="en-US" dirty="0"/>
              </a:p>
            </p:txBody>
          </p:sp>
          <p:sp>
            <p:nvSpPr>
              <p:cNvPr id="41" name="TextBox 40"/>
              <p:cNvSpPr txBox="1"/>
              <p:nvPr/>
            </p:nvSpPr>
            <p:spPr>
              <a:xfrm>
                <a:off x="3156368" y="2910741"/>
                <a:ext cx="1037720" cy="369332"/>
              </a:xfrm>
              <a:prstGeom prst="rect">
                <a:avLst/>
              </a:prstGeom>
              <a:noFill/>
            </p:spPr>
            <p:txBody>
              <a:bodyPr wrap="square" rtlCol="0">
                <a:spAutoFit/>
              </a:bodyPr>
              <a:lstStyle/>
              <a:p>
                <a:r>
                  <a:rPr lang="en-US" dirty="0" smtClean="0"/>
                  <a:t>0.69</a:t>
                </a:r>
                <a:endParaRPr lang="en-US" dirty="0"/>
              </a:p>
            </p:txBody>
          </p:sp>
        </p:grpSp>
        <p:grpSp>
          <p:nvGrpSpPr>
            <p:cNvPr id="8" name="Group 8"/>
            <p:cNvGrpSpPr/>
            <p:nvPr/>
          </p:nvGrpSpPr>
          <p:grpSpPr>
            <a:xfrm>
              <a:off x="2101351" y="3560188"/>
              <a:ext cx="2598552" cy="1652563"/>
              <a:chOff x="834458" y="3560187"/>
              <a:chExt cx="3464727" cy="1652563"/>
            </a:xfrm>
          </p:grpSpPr>
          <p:sp>
            <p:nvSpPr>
              <p:cNvPr id="43" name="Right Arrow 42"/>
              <p:cNvSpPr/>
              <p:nvPr/>
            </p:nvSpPr>
            <p:spPr>
              <a:xfrm rot="16200000">
                <a:off x="1344167" y="4015507"/>
                <a:ext cx="1032936" cy="122296"/>
              </a:xfrm>
              <a:prstGeom prst="rightArrow">
                <a:avLst/>
              </a:prstGeom>
              <a:solidFill>
                <a:srgbClr val="FF6600"/>
              </a:solidFill>
              <a:ln>
                <a:solidFill>
                  <a:srgbClr val="E46C0A"/>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ight Arrow 45"/>
              <p:cNvSpPr/>
              <p:nvPr/>
            </p:nvSpPr>
            <p:spPr>
              <a:xfrm>
                <a:off x="2408296" y="5090454"/>
                <a:ext cx="1890889" cy="122296"/>
              </a:xfrm>
              <a:prstGeom prst="rightArrow">
                <a:avLst/>
              </a:prstGeom>
              <a:solidFill>
                <a:srgbClr val="FF6600"/>
              </a:solidFill>
              <a:ln>
                <a:solidFill>
                  <a:srgbClr val="E46C0A"/>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Box 47"/>
              <p:cNvSpPr txBox="1"/>
              <p:nvPr/>
            </p:nvSpPr>
            <p:spPr>
              <a:xfrm>
                <a:off x="834458" y="4211547"/>
                <a:ext cx="1019639" cy="369332"/>
              </a:xfrm>
              <a:prstGeom prst="rect">
                <a:avLst/>
              </a:prstGeom>
              <a:noFill/>
            </p:spPr>
            <p:txBody>
              <a:bodyPr wrap="square" rtlCol="0">
                <a:spAutoFit/>
              </a:bodyPr>
              <a:lstStyle/>
              <a:p>
                <a:r>
                  <a:rPr lang="en-US" dirty="0" smtClean="0">
                    <a:solidFill>
                      <a:srgbClr val="FF6600"/>
                    </a:solidFill>
                  </a:rPr>
                  <a:t>0.29</a:t>
                </a:r>
                <a:endParaRPr lang="en-US" dirty="0">
                  <a:solidFill>
                    <a:srgbClr val="FF6600"/>
                  </a:solidFill>
                </a:endParaRPr>
              </a:p>
            </p:txBody>
          </p:sp>
          <p:sp>
            <p:nvSpPr>
              <p:cNvPr id="49" name="TextBox 48"/>
              <p:cNvSpPr txBox="1"/>
              <p:nvPr/>
            </p:nvSpPr>
            <p:spPr>
              <a:xfrm>
                <a:off x="2796642" y="4813957"/>
                <a:ext cx="1152334" cy="369332"/>
              </a:xfrm>
              <a:prstGeom prst="rect">
                <a:avLst/>
              </a:prstGeom>
              <a:noFill/>
            </p:spPr>
            <p:txBody>
              <a:bodyPr wrap="square" rtlCol="0">
                <a:spAutoFit/>
              </a:bodyPr>
              <a:lstStyle/>
              <a:p>
                <a:r>
                  <a:rPr lang="en-US" dirty="0" smtClean="0">
                    <a:solidFill>
                      <a:srgbClr val="FF6600"/>
                    </a:solidFill>
                  </a:rPr>
                  <a:t>0.71</a:t>
                </a:r>
                <a:endParaRPr lang="en-US" dirty="0">
                  <a:solidFill>
                    <a:srgbClr val="FF6600"/>
                  </a:solidFill>
                </a:endParaRPr>
              </a:p>
            </p:txBody>
          </p:sp>
        </p:grpSp>
        <p:grpSp>
          <p:nvGrpSpPr>
            <p:cNvPr id="9" name="Group 13"/>
            <p:cNvGrpSpPr/>
            <p:nvPr/>
          </p:nvGrpSpPr>
          <p:grpSpPr>
            <a:xfrm>
              <a:off x="3063573" y="3931351"/>
              <a:ext cx="3706905" cy="2312948"/>
              <a:chOff x="2117414" y="3931350"/>
              <a:chExt cx="4942540" cy="2312948"/>
            </a:xfrm>
          </p:grpSpPr>
          <p:grpSp>
            <p:nvGrpSpPr>
              <p:cNvPr id="10" name="Group 9"/>
              <p:cNvGrpSpPr/>
              <p:nvPr/>
            </p:nvGrpSpPr>
            <p:grpSpPr>
              <a:xfrm>
                <a:off x="2117414" y="3931350"/>
                <a:ext cx="2847938" cy="369332"/>
                <a:chOff x="2117414" y="3931350"/>
                <a:chExt cx="2847938" cy="369332"/>
              </a:xfrm>
            </p:grpSpPr>
            <p:sp>
              <p:nvSpPr>
                <p:cNvPr id="53" name="Right Arrow 52"/>
                <p:cNvSpPr/>
                <p:nvPr/>
              </p:nvSpPr>
              <p:spPr>
                <a:xfrm rot="12979598">
                  <a:off x="2117414" y="3958400"/>
                  <a:ext cx="2567473" cy="103882"/>
                </a:xfrm>
                <a:prstGeom prst="rightArrow">
                  <a:avLst/>
                </a:prstGeom>
                <a:solidFill>
                  <a:srgbClr val="FF0000"/>
                </a:solidFill>
                <a:ln>
                  <a:solidFill>
                    <a:srgbClr val="953735"/>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TextBox 57"/>
                <p:cNvSpPr txBox="1"/>
                <p:nvPr/>
              </p:nvSpPr>
              <p:spPr>
                <a:xfrm>
                  <a:off x="3780284" y="3931350"/>
                  <a:ext cx="1185068" cy="369332"/>
                </a:xfrm>
                <a:prstGeom prst="rect">
                  <a:avLst/>
                </a:prstGeom>
                <a:noFill/>
              </p:spPr>
              <p:txBody>
                <a:bodyPr wrap="square" rtlCol="0">
                  <a:spAutoFit/>
                </a:bodyPr>
                <a:lstStyle/>
                <a:p>
                  <a:r>
                    <a:rPr lang="en-US" dirty="0" smtClean="0">
                      <a:solidFill>
                        <a:srgbClr val="FF0000"/>
                      </a:solidFill>
                    </a:rPr>
                    <a:t>0.08</a:t>
                  </a:r>
                  <a:endParaRPr lang="en-US" dirty="0">
                    <a:solidFill>
                      <a:srgbClr val="FF0000"/>
                    </a:solidFill>
                  </a:endParaRPr>
                </a:p>
              </p:txBody>
            </p:sp>
          </p:grpSp>
          <p:grpSp>
            <p:nvGrpSpPr>
              <p:cNvPr id="11" name="Group 10"/>
              <p:cNvGrpSpPr/>
              <p:nvPr/>
            </p:nvGrpSpPr>
            <p:grpSpPr>
              <a:xfrm>
                <a:off x="5484548" y="5549384"/>
                <a:ext cx="1575406" cy="694914"/>
                <a:chOff x="5484548" y="5549384"/>
                <a:chExt cx="1575406" cy="694914"/>
              </a:xfrm>
            </p:grpSpPr>
            <p:sp>
              <p:nvSpPr>
                <p:cNvPr id="60" name="Curved Right Arrow 59"/>
                <p:cNvSpPr/>
                <p:nvPr/>
              </p:nvSpPr>
              <p:spPr>
                <a:xfrm rot="13544546">
                  <a:off x="5552910" y="5481022"/>
                  <a:ext cx="395028" cy="531752"/>
                </a:xfrm>
                <a:prstGeom prst="curvedRightArrow">
                  <a:avLst/>
                </a:prstGeom>
                <a:solidFill>
                  <a:srgbClr val="FF0000"/>
                </a:solidFill>
                <a:ln>
                  <a:solidFill>
                    <a:srgbClr val="953735"/>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1" name="TextBox 60"/>
                <p:cNvSpPr txBox="1"/>
                <p:nvPr/>
              </p:nvSpPr>
              <p:spPr>
                <a:xfrm>
                  <a:off x="5971477" y="5874966"/>
                  <a:ext cx="1088477" cy="369332"/>
                </a:xfrm>
                <a:prstGeom prst="rect">
                  <a:avLst/>
                </a:prstGeom>
                <a:noFill/>
              </p:spPr>
              <p:txBody>
                <a:bodyPr wrap="square" rtlCol="0">
                  <a:spAutoFit/>
                </a:bodyPr>
                <a:lstStyle/>
                <a:p>
                  <a:r>
                    <a:rPr lang="en-US" dirty="0" smtClean="0">
                      <a:solidFill>
                        <a:srgbClr val="FF0000"/>
                      </a:solidFill>
                    </a:rPr>
                    <a:t>0.92</a:t>
                  </a:r>
                  <a:endParaRPr lang="en-US" dirty="0">
                    <a:solidFill>
                      <a:srgbClr val="FF0000"/>
                    </a:solidFill>
                  </a:endParaRPr>
                </a:p>
              </p:txBody>
            </p:sp>
          </p:grpSp>
        </p:grpSp>
      </p:grpSp>
      <p:grpSp>
        <p:nvGrpSpPr>
          <p:cNvPr id="33" name="Group 32"/>
          <p:cNvGrpSpPr/>
          <p:nvPr/>
        </p:nvGrpSpPr>
        <p:grpSpPr>
          <a:xfrm>
            <a:off x="-18288" y="236538"/>
            <a:ext cx="9162288" cy="1219200"/>
            <a:chOff x="0" y="609600"/>
            <a:chExt cx="9162288" cy="3200400"/>
          </a:xfrm>
        </p:grpSpPr>
        <p:cxnSp>
          <p:nvCxnSpPr>
            <p:cNvPr id="35" name="Straight Connector 34"/>
            <p:cNvCxnSpPr/>
            <p:nvPr/>
          </p:nvCxnSpPr>
          <p:spPr>
            <a:xfrm>
              <a:off x="0" y="609600"/>
              <a:ext cx="9162288" cy="0"/>
            </a:xfrm>
            <a:prstGeom prst="line">
              <a:avLst/>
            </a:prstGeom>
            <a:ln w="88900" cmpd="sng">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0" y="3810000"/>
              <a:ext cx="9162288" cy="0"/>
            </a:xfrm>
            <a:prstGeom prst="line">
              <a:avLst/>
            </a:prstGeom>
            <a:ln w="88900" cmpd="sng">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grpSp>
      <p:sp>
        <p:nvSpPr>
          <p:cNvPr id="38" name="Title 1"/>
          <p:cNvSpPr txBox="1">
            <a:spLocks/>
          </p:cNvSpPr>
          <p:nvPr/>
        </p:nvSpPr>
        <p:spPr>
          <a:xfrm>
            <a:off x="0" y="304800"/>
            <a:ext cx="9162288" cy="1143000"/>
          </a:xfrm>
          <a:prstGeom prst="rect">
            <a:avLst/>
          </a:prstGeom>
          <a:solidFill>
            <a:schemeClr val="tx1"/>
          </a:solidFill>
        </p:spPr>
        <p:txBody>
          <a:bodyPr vert="horz" lIns="91440" tIns="45720" rIns="91440" bIns="45720" rtlCol="0" anchor="ctr">
            <a:normAutofit fontScale="92500" lnSpcReduction="20000"/>
          </a:bodyPr>
          <a:lstStyle/>
          <a:p>
            <a:pPr lvl="0" algn="ctr">
              <a:spcBef>
                <a:spcPct val="0"/>
              </a:spcBef>
              <a:defRPr/>
            </a:pPr>
            <a:r>
              <a:rPr lang="en-US" sz="4400" dirty="0">
                <a:solidFill>
                  <a:schemeClr val="bg1"/>
                </a:solidFill>
                <a:latin typeface="+mj-lt"/>
                <a:ea typeface="+mj-ea"/>
                <a:cs typeface="+mj-cs"/>
              </a:rPr>
              <a:t>Markov Models of SIU College Algebra Fall 2014 – Week 8 to Final grade</a:t>
            </a:r>
          </a:p>
        </p:txBody>
      </p:sp>
    </p:spTree>
    <p:extLst>
      <p:ext uri="{BB962C8B-B14F-4D97-AF65-F5344CB8AC3E}">
        <p14:creationId xmlns:p14="http://schemas.microsoft.com/office/powerpoint/2010/main" val="78811945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3"/>
          <p:cNvGraphicFramePr>
            <a:graphicFrameLocks noGrp="1" noChangeAspect="1"/>
          </p:cNvGraphicFramePr>
          <p:nvPr>
            <p:ph idx="1"/>
            <p:extLst/>
          </p:nvPr>
        </p:nvGraphicFramePr>
        <p:xfrm>
          <a:off x="226134" y="1828800"/>
          <a:ext cx="8675956" cy="3657600"/>
        </p:xfrm>
        <a:graphic>
          <a:graphicData uri="http://schemas.openxmlformats.org/presentationml/2006/ole">
            <mc:AlternateContent xmlns:mc="http://schemas.openxmlformats.org/markup-compatibility/2006">
              <mc:Choice xmlns:v="urn:schemas-microsoft-com:vml" Requires="v">
                <p:oleObj spid="_x0000_s42007" name="Worksheet" r:id="rId3" imgW="7090990" imgH="2605297" progId="Excel.Sheet.12">
                  <p:embed/>
                </p:oleObj>
              </mc:Choice>
              <mc:Fallback>
                <p:oleObj name="Worksheet" r:id="rId3" imgW="7090990" imgH="2605297" progId="Excel.Sheet.12">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134" y="1828800"/>
                        <a:ext cx="8675956" cy="3657600"/>
                      </a:xfrm>
                      <a:prstGeom prst="rect">
                        <a:avLst/>
                      </a:prstGeom>
                      <a:solidFill>
                        <a:srgbClr val="FFFFFF"/>
                      </a:solidFill>
                    </p:spPr>
                  </p:pic>
                </p:oleObj>
              </mc:Fallback>
            </mc:AlternateContent>
          </a:graphicData>
        </a:graphic>
      </p:graphicFrame>
      <p:grpSp>
        <p:nvGrpSpPr>
          <p:cNvPr id="14" name="Group 13"/>
          <p:cNvGrpSpPr/>
          <p:nvPr/>
        </p:nvGrpSpPr>
        <p:grpSpPr>
          <a:xfrm>
            <a:off x="-18288" y="236538"/>
            <a:ext cx="9162288" cy="1219200"/>
            <a:chOff x="0" y="609600"/>
            <a:chExt cx="9162288" cy="3200400"/>
          </a:xfrm>
        </p:grpSpPr>
        <p:cxnSp>
          <p:nvCxnSpPr>
            <p:cNvPr id="15" name="Straight Connector 14"/>
            <p:cNvCxnSpPr/>
            <p:nvPr/>
          </p:nvCxnSpPr>
          <p:spPr>
            <a:xfrm>
              <a:off x="0" y="609600"/>
              <a:ext cx="9162288" cy="0"/>
            </a:xfrm>
            <a:prstGeom prst="line">
              <a:avLst/>
            </a:prstGeom>
            <a:ln w="88900" cmpd="sng">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0" y="3810000"/>
              <a:ext cx="9162288" cy="0"/>
            </a:xfrm>
            <a:prstGeom prst="line">
              <a:avLst/>
            </a:prstGeom>
            <a:ln w="88900" cmpd="sng">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grpSp>
      <p:sp>
        <p:nvSpPr>
          <p:cNvPr id="19" name="Title 1"/>
          <p:cNvSpPr txBox="1">
            <a:spLocks noGrp="1"/>
          </p:cNvSpPr>
          <p:nvPr>
            <p:ph type="title"/>
          </p:nvPr>
        </p:nvSpPr>
        <p:spPr>
          <a:xfrm>
            <a:off x="0" y="274638"/>
            <a:ext cx="9144000" cy="1143000"/>
          </a:xfrm>
          <a:prstGeom prst="rect">
            <a:avLst/>
          </a:prstGeom>
          <a:solidFill>
            <a:schemeClr val="tx1"/>
          </a:solidFill>
        </p:spPr>
        <p:txBody>
          <a:bodyPr vert="horz" lIns="91440" tIns="45720" rIns="91440" bIns="45720" rtlCol="0" anchor="ctr">
            <a:normAutofit fontScale="90000"/>
          </a:bodyPr>
          <a:lstStyle/>
          <a:p>
            <a:pPr lvl="0">
              <a:defRPr/>
            </a:pPr>
            <a:r>
              <a:rPr lang="en-US" dirty="0">
                <a:solidFill>
                  <a:schemeClr val="bg1"/>
                </a:solidFill>
              </a:rPr>
              <a:t>College Algebra Data</a:t>
            </a:r>
            <a:br>
              <a:rPr lang="en-US" dirty="0">
                <a:solidFill>
                  <a:schemeClr val="bg1"/>
                </a:solidFill>
              </a:rPr>
            </a:br>
            <a:r>
              <a:rPr lang="en-US" dirty="0">
                <a:solidFill>
                  <a:schemeClr val="bg1"/>
                </a:solidFill>
              </a:rPr>
              <a:t>Fall 2014</a:t>
            </a:r>
          </a:p>
        </p:txBody>
      </p:sp>
    </p:spTree>
    <p:extLst>
      <p:ext uri="{BB962C8B-B14F-4D97-AF65-F5344CB8AC3E}">
        <p14:creationId xmlns:p14="http://schemas.microsoft.com/office/powerpoint/2010/main" val="156952073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993304" y="1835696"/>
            <a:ext cx="7416824" cy="2736304"/>
          </a:xfrm>
          <a:prstGeom prst="roundRect">
            <a:avLst/>
          </a:prstGeom>
          <a:solidFill>
            <a:srgbClr val="FFC000"/>
          </a:solidFill>
          <a:ln w="76200"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7000" b="1" i="0" u="none" strike="noStrike" cap="none" normalizeH="0" baseline="0" dirty="0" smtClean="0">
                <a:ln>
                  <a:noFill/>
                </a:ln>
                <a:solidFill>
                  <a:schemeClr val="accent2">
                    <a:lumMod val="50000"/>
                  </a:schemeClr>
                </a:solidFill>
                <a:effectLst/>
                <a:latin typeface="+mj-lt"/>
                <a:ea typeface="ＭＳ Ｐゴシック" pitchFamily="-112" charset="-128"/>
                <a:cs typeface="ＭＳ Ｐゴシック" pitchFamily="-112" charset="-128"/>
              </a:rPr>
              <a:t>15 TO FINISH</a:t>
            </a:r>
            <a:endParaRPr kumimoji="0" lang="en-US" sz="7000" b="1" i="0" u="none" strike="noStrike" cap="none" normalizeH="0" baseline="0" dirty="0">
              <a:ln>
                <a:noFill/>
              </a:ln>
              <a:solidFill>
                <a:schemeClr val="accent2">
                  <a:lumMod val="50000"/>
                </a:schemeClr>
              </a:solidFill>
              <a:effectLst/>
              <a:latin typeface="+mj-lt"/>
              <a:ea typeface="ＭＳ Ｐゴシック" pitchFamily="-112" charset="-128"/>
              <a:cs typeface="ＭＳ Ｐゴシック" pitchFamily="-112" charset="-128"/>
            </a:endParaRPr>
          </a:p>
        </p:txBody>
      </p:sp>
      <p:sp>
        <p:nvSpPr>
          <p:cNvPr id="6" name="TextBox 5"/>
          <p:cNvSpPr txBox="1"/>
          <p:nvPr/>
        </p:nvSpPr>
        <p:spPr>
          <a:xfrm>
            <a:off x="1360577" y="4654297"/>
            <a:ext cx="6682279" cy="861774"/>
          </a:xfrm>
          <a:prstGeom prst="rect">
            <a:avLst/>
          </a:prstGeom>
          <a:noFill/>
        </p:spPr>
        <p:txBody>
          <a:bodyPr wrap="none" rtlCol="0">
            <a:spAutoFit/>
          </a:bodyPr>
          <a:lstStyle/>
          <a:p>
            <a:pPr algn="ctr"/>
            <a:r>
              <a:rPr lang="en-US" sz="5000" b="1" dirty="0" smtClean="0">
                <a:solidFill>
                  <a:schemeClr val="accent2">
                    <a:lumMod val="50000"/>
                  </a:schemeClr>
                </a:solidFill>
              </a:rPr>
              <a:t>COMMIT TO COMPLETE!</a:t>
            </a:r>
            <a:endParaRPr lang="en-US" sz="5000" b="1" dirty="0">
              <a:solidFill>
                <a:schemeClr val="accent2">
                  <a:lumMod val="50000"/>
                </a:schemeClr>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5726" y="5791200"/>
            <a:ext cx="1222768" cy="739699"/>
          </a:xfrm>
          <a:prstGeom prst="rect">
            <a:avLst/>
          </a:prstGeom>
        </p:spPr>
      </p:pic>
      <p:grpSp>
        <p:nvGrpSpPr>
          <p:cNvPr id="8" name="Group 7"/>
          <p:cNvGrpSpPr/>
          <p:nvPr/>
        </p:nvGrpSpPr>
        <p:grpSpPr>
          <a:xfrm>
            <a:off x="0" y="236538"/>
            <a:ext cx="9162288" cy="1219200"/>
            <a:chOff x="0" y="609600"/>
            <a:chExt cx="9162288" cy="3200400"/>
          </a:xfrm>
        </p:grpSpPr>
        <p:cxnSp>
          <p:nvCxnSpPr>
            <p:cNvPr id="9" name="Straight Connector 8"/>
            <p:cNvCxnSpPr/>
            <p:nvPr/>
          </p:nvCxnSpPr>
          <p:spPr>
            <a:xfrm>
              <a:off x="0" y="609600"/>
              <a:ext cx="9162288" cy="0"/>
            </a:xfrm>
            <a:prstGeom prst="line">
              <a:avLst/>
            </a:prstGeom>
            <a:ln w="88900" cmpd="sng">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0" y="3810000"/>
              <a:ext cx="9162288" cy="0"/>
            </a:xfrm>
            <a:prstGeom prst="line">
              <a:avLst/>
            </a:prstGeom>
            <a:ln w="88900" cmpd="sng">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grpSp>
      <p:sp>
        <p:nvSpPr>
          <p:cNvPr id="11" name="Title 1"/>
          <p:cNvSpPr>
            <a:spLocks noGrp="1"/>
          </p:cNvSpPr>
          <p:nvPr>
            <p:ph type="title"/>
          </p:nvPr>
        </p:nvSpPr>
        <p:spPr>
          <a:xfrm>
            <a:off x="0" y="274638"/>
            <a:ext cx="9162288" cy="1143000"/>
          </a:xfrm>
          <a:solidFill>
            <a:schemeClr val="tx1"/>
          </a:solidFill>
        </p:spPr>
        <p:txBody>
          <a:bodyPr>
            <a:normAutofit/>
          </a:bodyPr>
          <a:lstStyle/>
          <a:p>
            <a:r>
              <a:rPr lang="en-US" b="1" dirty="0" smtClean="0">
                <a:solidFill>
                  <a:schemeClr val="bg1"/>
                </a:solidFill>
              </a:rPr>
              <a:t>Fundamental Message</a:t>
            </a:r>
            <a:endParaRPr lang="en-US" dirty="0">
              <a:solidFill>
                <a:schemeClr val="bg1"/>
              </a:solidFill>
            </a:endParaRPr>
          </a:p>
        </p:txBody>
      </p:sp>
    </p:spTree>
    <p:extLst>
      <p:ext uri="{BB962C8B-B14F-4D97-AF65-F5344CB8AC3E}">
        <p14:creationId xmlns:p14="http://schemas.microsoft.com/office/powerpoint/2010/main" val="313624736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96957" y="1630017"/>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0" y="139146"/>
            <a:ext cx="9144000" cy="1143000"/>
          </a:xfrm>
          <a:prstGeom prst="rect">
            <a:avLst/>
          </a:prstGeom>
          <a:solidFill>
            <a:schemeClr val="tx1"/>
          </a:solidFill>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solidFill>
                  <a:schemeClr val="bg1"/>
                </a:solidFill>
                <a:latin typeface="+mj-lt"/>
                <a:ea typeface="+mj-ea"/>
                <a:cs typeface="+mj-cs"/>
              </a:rPr>
              <a:t>SIUC Gateway Mathematics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noProof="0" dirty="0" smtClean="0">
                <a:ln>
                  <a:noFill/>
                </a:ln>
                <a:solidFill>
                  <a:schemeClr val="bg1"/>
                </a:solidFill>
                <a:effectLst/>
                <a:uLnTx/>
                <a:uFillTx/>
                <a:latin typeface="+mj-lt"/>
                <a:ea typeface="+mj-ea"/>
                <a:cs typeface="+mj-cs"/>
              </a:rPr>
              <a:t>Success Trend Lines</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6" name="Title 5"/>
          <p:cNvSpPr>
            <a:spLocks noGrp="1"/>
          </p:cNvSpPr>
          <p:nvPr>
            <p:ph type="title"/>
          </p:nvPr>
        </p:nvSpPr>
        <p:spPr>
          <a:xfrm>
            <a:off x="-9541566" y="1149282"/>
            <a:ext cx="9144000" cy="1143000"/>
          </a:xfrm>
        </p:spPr>
        <p:txBody>
          <a:bodyPr/>
          <a:lstStyle/>
          <a:p>
            <a:endParaRPr lang="en-US" dirty="0"/>
          </a:p>
        </p:txBody>
      </p:sp>
    </p:spTree>
    <p:extLst>
      <p:ext uri="{BB962C8B-B14F-4D97-AF65-F5344CB8AC3E}">
        <p14:creationId xmlns:p14="http://schemas.microsoft.com/office/powerpoint/2010/main" val="120067656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094" y="370416"/>
            <a:ext cx="8962626" cy="6244167"/>
          </a:xfrm>
          <a:prstGeom prst="rect">
            <a:avLst/>
          </a:prstGeom>
          <a:solidFill>
            <a:srgbClr val="D9D6C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9D6CB"/>
              </a:solidFill>
            </a:endParaRPr>
          </a:p>
        </p:txBody>
      </p:sp>
      <p:grpSp>
        <p:nvGrpSpPr>
          <p:cNvPr id="5" name="Group 4"/>
          <p:cNvGrpSpPr/>
          <p:nvPr/>
        </p:nvGrpSpPr>
        <p:grpSpPr>
          <a:xfrm>
            <a:off x="63498" y="52212"/>
            <a:ext cx="9000254" cy="6732505"/>
            <a:chOff x="81280" y="71873"/>
            <a:chExt cx="9000254" cy="6732505"/>
          </a:xfrm>
        </p:grpSpPr>
        <p:sp>
          <p:nvSpPr>
            <p:cNvPr id="6" name="Round Same Side Corner Rectangle 5"/>
            <p:cNvSpPr/>
            <p:nvPr/>
          </p:nvSpPr>
          <p:spPr>
            <a:xfrm>
              <a:off x="100094" y="71873"/>
              <a:ext cx="8981440" cy="213360"/>
            </a:xfrm>
            <a:prstGeom prst="round2SameRect">
              <a:avLst/>
            </a:prstGeom>
            <a:solidFill>
              <a:srgbClr val="69002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 name="Round Same Side Corner Rectangle 6"/>
            <p:cNvSpPr/>
            <p:nvPr/>
          </p:nvSpPr>
          <p:spPr>
            <a:xfrm rot="10800000">
              <a:off x="81280" y="6697134"/>
              <a:ext cx="8981440" cy="107244"/>
            </a:xfrm>
            <a:prstGeom prst="round2SameRect">
              <a:avLst/>
            </a:prstGeom>
            <a:solidFill>
              <a:srgbClr val="69002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E002B"/>
                </a:solidFill>
              </a:endParaRPr>
            </a:p>
          </p:txBody>
        </p:sp>
      </p:grpSp>
      <p:pic>
        <p:nvPicPr>
          <p:cNvPr id="8" name="Picture 7"/>
          <p:cNvPicPr>
            <a:picLocks noChangeAspect="1"/>
          </p:cNvPicPr>
          <p:nvPr/>
        </p:nvPicPr>
        <p:blipFill>
          <a:blip r:embed="rId2" cstate="print"/>
          <a:stretch>
            <a:fillRect/>
          </a:stretch>
        </p:blipFill>
        <p:spPr>
          <a:xfrm>
            <a:off x="660400" y="1504959"/>
            <a:ext cx="7823200" cy="3263900"/>
          </a:xfrm>
          <a:prstGeom prst="rect">
            <a:avLst/>
          </a:prstGeom>
          <a:effectLst>
            <a:reflection stA="5000" endPos="54000" dist="139700" dir="5400000" sy="-100000" algn="bl" rotWithShape="0"/>
          </a:effectLst>
        </p:spPr>
      </p:pic>
    </p:spTree>
    <p:extLst>
      <p:ext uri="{BB962C8B-B14F-4D97-AF65-F5344CB8AC3E}">
        <p14:creationId xmlns:p14="http://schemas.microsoft.com/office/powerpoint/2010/main" val="36822652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62288" cy="1143000"/>
          </a:xfrm>
          <a:solidFill>
            <a:schemeClr val="tx1"/>
          </a:solidFill>
        </p:spPr>
        <p:txBody>
          <a:bodyPr>
            <a:normAutofit fontScale="90000"/>
          </a:bodyPr>
          <a:lstStyle/>
          <a:p>
            <a:r>
              <a:rPr lang="en-US" b="1" dirty="0">
                <a:solidFill>
                  <a:schemeClr val="bg1"/>
                </a:solidFill>
              </a:rPr>
              <a:t>Best Strategy to Ensure Completion</a:t>
            </a:r>
            <a:r>
              <a:rPr lang="en-US" dirty="0">
                <a:solidFill>
                  <a:schemeClr val="bg1"/>
                </a:solidFill>
              </a:rPr>
              <a:t/>
            </a:r>
            <a:br>
              <a:rPr lang="en-US" dirty="0">
                <a:solidFill>
                  <a:schemeClr val="bg1"/>
                </a:solidFill>
              </a:rPr>
            </a:br>
            <a:r>
              <a:rPr lang="en-US" i="1" dirty="0">
                <a:solidFill>
                  <a:schemeClr val="bg1"/>
                </a:solidFill>
              </a:rPr>
              <a:t>Minimize cost and optimize opportunity</a:t>
            </a:r>
            <a:endParaRPr lang="en-US" dirty="0">
              <a:solidFill>
                <a:schemeClr val="bg1"/>
              </a:solidFill>
            </a:endParaRPr>
          </a:p>
        </p:txBody>
      </p:sp>
      <p:grpSp>
        <p:nvGrpSpPr>
          <p:cNvPr id="5" name="Group 4"/>
          <p:cNvGrpSpPr/>
          <p:nvPr/>
        </p:nvGrpSpPr>
        <p:grpSpPr>
          <a:xfrm>
            <a:off x="0" y="228600"/>
            <a:ext cx="9162288" cy="1219200"/>
            <a:chOff x="0" y="609600"/>
            <a:chExt cx="9162288" cy="3200400"/>
          </a:xfrm>
        </p:grpSpPr>
        <p:cxnSp>
          <p:nvCxnSpPr>
            <p:cNvPr id="6" name="Straight Connector 5"/>
            <p:cNvCxnSpPr/>
            <p:nvPr/>
          </p:nvCxnSpPr>
          <p:spPr>
            <a:xfrm>
              <a:off x="0" y="609600"/>
              <a:ext cx="9162288" cy="0"/>
            </a:xfrm>
            <a:prstGeom prst="line">
              <a:avLst/>
            </a:prstGeom>
            <a:ln w="88900" cmpd="sng">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0" y="3810000"/>
              <a:ext cx="9162288" cy="0"/>
            </a:xfrm>
            <a:prstGeom prst="line">
              <a:avLst/>
            </a:prstGeom>
            <a:ln w="88900" cmpd="sng">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gr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5726" y="5791200"/>
            <a:ext cx="1222768" cy="739699"/>
          </a:xfrm>
          <a:prstGeom prst="rect">
            <a:avLst/>
          </a:prstGeom>
        </p:spPr>
      </p:pic>
      <p:sp>
        <p:nvSpPr>
          <p:cNvPr id="4" name="Content Placeholder 3"/>
          <p:cNvSpPr>
            <a:spLocks noGrp="1"/>
          </p:cNvSpPr>
          <p:nvPr>
            <p:ph idx="1"/>
          </p:nvPr>
        </p:nvSpPr>
        <p:spPr>
          <a:xfrm>
            <a:off x="466344" y="3805937"/>
            <a:ext cx="8229600" cy="2355112"/>
          </a:xfrm>
        </p:spPr>
        <p:txBody>
          <a:bodyPr/>
          <a:lstStyle/>
          <a:p>
            <a:r>
              <a:rPr lang="en-US" dirty="0"/>
              <a:t>Complete your degree!</a:t>
            </a:r>
          </a:p>
          <a:p>
            <a:pPr lvl="1"/>
            <a:r>
              <a:rPr lang="en-US" dirty="0"/>
              <a:t>4 Years</a:t>
            </a:r>
          </a:p>
          <a:p>
            <a:pPr lvl="1"/>
            <a:r>
              <a:rPr lang="en-US" dirty="0"/>
              <a:t>8 Semesters</a:t>
            </a:r>
          </a:p>
          <a:p>
            <a:pPr lvl="1"/>
            <a:r>
              <a:rPr lang="en-US" dirty="0"/>
              <a:t>15 Credit Hours a Semester</a:t>
            </a:r>
          </a:p>
          <a:p>
            <a:endParaRPr lang="en-US" dirty="0"/>
          </a:p>
        </p:txBody>
      </p:sp>
      <p:sp>
        <p:nvSpPr>
          <p:cNvPr id="10" name="Rounded Rectangle 9"/>
          <p:cNvSpPr/>
          <p:nvPr/>
        </p:nvSpPr>
        <p:spPr bwMode="auto">
          <a:xfrm>
            <a:off x="1981200" y="2133600"/>
            <a:ext cx="4968552" cy="1302060"/>
          </a:xfrm>
          <a:prstGeom prst="roundRect">
            <a:avLst/>
          </a:prstGeom>
          <a:solidFill>
            <a:srgbClr val="FFC000"/>
          </a:solidFill>
          <a:ln w="2857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accent2">
                    <a:lumMod val="75000"/>
                  </a:schemeClr>
                </a:solidFill>
                <a:effectLst/>
                <a:latin typeface="Arial" pitchFamily="-112" charset="0"/>
                <a:ea typeface="ＭＳ Ｐゴシック" pitchFamily="-112" charset="-128"/>
                <a:cs typeface="ＭＳ Ｐゴシック" pitchFamily="-112" charset="-128"/>
              </a:rPr>
              <a:t>15 TO FINISH</a:t>
            </a:r>
          </a:p>
          <a:p>
            <a:pPr marL="0" marR="0" indent="0" algn="ctr" defTabSz="914400" rtl="0" eaLnBrk="0" fontAlgn="base" latinLnBrk="0" hangingPunct="0">
              <a:lnSpc>
                <a:spcPct val="100000"/>
              </a:lnSpc>
              <a:spcBef>
                <a:spcPct val="0"/>
              </a:spcBef>
              <a:spcAft>
                <a:spcPct val="0"/>
              </a:spcAft>
              <a:buClrTx/>
              <a:buSzTx/>
              <a:buFontTx/>
              <a:buNone/>
              <a:tabLst/>
            </a:pPr>
            <a:r>
              <a:rPr lang="en-US" sz="3000" dirty="0" smtClean="0">
                <a:solidFill>
                  <a:schemeClr val="accent2">
                    <a:lumMod val="75000"/>
                  </a:schemeClr>
                </a:solidFill>
                <a:latin typeface="Arial" pitchFamily="-112" charset="0"/>
                <a:ea typeface="ＭＳ Ｐゴシック" pitchFamily="-112" charset="-128"/>
                <a:cs typeface="ＭＳ Ｐゴシック" pitchFamily="-112" charset="-128"/>
              </a:rPr>
              <a:t>COMMIT TO COMPLETE!</a:t>
            </a:r>
            <a:endParaRPr kumimoji="0" lang="en-US" sz="3000" b="0" i="0" u="none" strike="noStrike" cap="none" normalizeH="0" baseline="0" dirty="0" smtClean="0">
              <a:ln>
                <a:noFill/>
              </a:ln>
              <a:solidFill>
                <a:schemeClr val="accent2">
                  <a:lumMod val="75000"/>
                </a:schemeClr>
              </a:solidFill>
              <a:effectLst/>
              <a:latin typeface="Arial" pitchFamily="-112" charset="0"/>
              <a:ea typeface="ＭＳ Ｐゴシック" pitchFamily="-112" charset="-128"/>
              <a:cs typeface="ＭＳ Ｐゴシック" pitchFamily="-112" charset="-128"/>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3400" b="0" i="0" u="none" strike="noStrike" cap="none" normalizeH="0" baseline="0" dirty="0">
              <a:ln>
                <a:noFill/>
              </a:ln>
              <a:solidFill>
                <a:schemeClr val="tx1"/>
              </a:solidFill>
              <a:effectLst/>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62701529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1942" t="34034" r="21942" b="-314"/>
          <a:stretch/>
        </p:blipFill>
        <p:spPr>
          <a:xfrm>
            <a:off x="-11693" y="-159224"/>
            <a:ext cx="9190081" cy="6996223"/>
          </a:xfrm>
          <a:prstGeom prst="rect">
            <a:avLst/>
          </a:prstGeom>
        </p:spPr>
      </p:pic>
      <p:grpSp>
        <p:nvGrpSpPr>
          <p:cNvPr id="13" name="Group 12"/>
          <p:cNvGrpSpPr/>
          <p:nvPr/>
        </p:nvGrpSpPr>
        <p:grpSpPr>
          <a:xfrm>
            <a:off x="457200" y="1266266"/>
            <a:ext cx="7075252" cy="4695623"/>
            <a:chOff x="457200" y="1143000"/>
            <a:chExt cx="7075252" cy="4695623"/>
          </a:xfrm>
        </p:grpSpPr>
        <p:pic>
          <p:nvPicPr>
            <p:cNvPr id="5" name="Picture 4"/>
            <p:cNvPicPr>
              <a:picLocks noChangeAspect="1"/>
            </p:cNvPicPr>
            <p:nvPr/>
          </p:nvPicPr>
          <p:blipFill rotWithShape="1">
            <a:blip r:embed="rId4"/>
            <a:srcRect l="66326" t="55197" r="23247" b="22003"/>
            <a:stretch/>
          </p:blipFill>
          <p:spPr>
            <a:xfrm>
              <a:off x="1752600" y="1143000"/>
              <a:ext cx="1676400" cy="2210845"/>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rotWithShape="1">
            <a:blip r:embed="rId3"/>
            <a:srcRect l="66077" t="56255" r="23094" b="21715"/>
            <a:stretch/>
          </p:blipFill>
          <p:spPr>
            <a:xfrm>
              <a:off x="1697407" y="3651382"/>
              <a:ext cx="1741118" cy="2136105"/>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rotWithShape="1">
            <a:blip r:embed="rId5"/>
            <a:srcRect l="65802" t="56082" r="23519" b="21959"/>
            <a:stretch/>
          </p:blipFill>
          <p:spPr>
            <a:xfrm>
              <a:off x="4455221" y="1183809"/>
              <a:ext cx="1716979" cy="2129229"/>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rotWithShape="1">
            <a:blip r:embed="rId6"/>
            <a:srcRect l="65912" t="55685" r="23258" b="21230"/>
            <a:stretch/>
          </p:blipFill>
          <p:spPr>
            <a:xfrm>
              <a:off x="4583348" y="3600248"/>
              <a:ext cx="1741252" cy="2238375"/>
            </a:xfrm>
            <a:prstGeom prst="rect">
              <a:avLst/>
            </a:prstGeom>
            <a:ln>
              <a:noFill/>
            </a:ln>
            <a:effectLst>
              <a:outerShdw blurRad="190500" algn="tl" rotWithShape="0">
                <a:srgbClr val="000000">
                  <a:alpha val="70000"/>
                </a:srgbClr>
              </a:outerShdw>
            </a:effectLst>
          </p:spPr>
        </p:pic>
        <p:sp>
          <p:nvSpPr>
            <p:cNvPr id="9" name="Striped Right Arrow 8"/>
            <p:cNvSpPr/>
            <p:nvPr/>
          </p:nvSpPr>
          <p:spPr>
            <a:xfrm>
              <a:off x="3429000" y="2092793"/>
              <a:ext cx="990600" cy="514872"/>
            </a:xfrm>
            <a:prstGeom prst="stripedRightArrow">
              <a:avLst/>
            </a:prstGeom>
            <a:solidFill>
              <a:srgbClr val="FFC000"/>
            </a:solidFill>
            <a:ln>
              <a:solidFill>
                <a:srgbClr val="FFC00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0" name="Curved Left Arrow 9"/>
            <p:cNvSpPr/>
            <p:nvPr/>
          </p:nvSpPr>
          <p:spPr>
            <a:xfrm>
              <a:off x="6324600" y="2227186"/>
              <a:ext cx="1207852" cy="2543383"/>
            </a:xfrm>
            <a:prstGeom prst="curvedLeftArrow">
              <a:avLst/>
            </a:prstGeom>
            <a:solidFill>
              <a:srgbClr val="FFC000"/>
            </a:solidFill>
            <a:ln>
              <a:solidFill>
                <a:srgbClr val="FFC00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sp>
          <p:nvSpPr>
            <p:cNvPr id="11" name="Striped Right Arrow 10"/>
            <p:cNvSpPr/>
            <p:nvPr/>
          </p:nvSpPr>
          <p:spPr>
            <a:xfrm rot="10800000">
              <a:off x="3470151" y="4312411"/>
              <a:ext cx="1081413" cy="514872"/>
            </a:xfrm>
            <a:prstGeom prst="stripedRightArrow">
              <a:avLst/>
            </a:prstGeom>
            <a:solidFill>
              <a:srgbClr val="FFC000"/>
            </a:solidFill>
            <a:ln>
              <a:solidFill>
                <a:srgbClr val="FFC00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2" name="Curved Right Arrow 11"/>
            <p:cNvSpPr/>
            <p:nvPr/>
          </p:nvSpPr>
          <p:spPr>
            <a:xfrm rot="10800000" flipH="1">
              <a:off x="457200" y="2092793"/>
              <a:ext cx="1143571" cy="2462751"/>
            </a:xfrm>
            <a:prstGeom prst="curvedRightArrow">
              <a:avLst/>
            </a:prstGeom>
            <a:solidFill>
              <a:srgbClr val="FFC000"/>
            </a:solidFill>
            <a:ln>
              <a:solidFill>
                <a:srgbClr val="FFC00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008324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srcRect l="44146" t="34061" r="373" b="11979"/>
          <a:stretch/>
        </p:blipFill>
        <p:spPr>
          <a:xfrm>
            <a:off x="0" y="0"/>
            <a:ext cx="9260957" cy="6858000"/>
          </a:xfrm>
          <a:prstGeom prst="rect">
            <a:avLst/>
          </a:prstGeom>
        </p:spPr>
      </p:pic>
      <p:graphicFrame>
        <p:nvGraphicFramePr>
          <p:cNvPr id="4" name="Object 3"/>
          <p:cNvGraphicFramePr>
            <a:graphicFrameLocks noChangeAspect="1"/>
          </p:cNvGraphicFramePr>
          <p:nvPr>
            <p:extLst/>
          </p:nvPr>
        </p:nvGraphicFramePr>
        <p:xfrm>
          <a:off x="3505200" y="2362200"/>
          <a:ext cx="5325035" cy="4114800"/>
        </p:xfrm>
        <a:graphic>
          <a:graphicData uri="http://schemas.openxmlformats.org/presentationml/2006/ole">
            <mc:AlternateContent xmlns:mc="http://schemas.openxmlformats.org/markup-compatibility/2006">
              <mc:Choice xmlns:v="urn:schemas-microsoft-com:vml" Requires="v">
                <p:oleObj spid="_x0000_s37913" name="Acrobat Document" r:id="rId5" imgW="7543607" imgH="5829107" progId="AcroExch.Document.11">
                  <p:embed/>
                </p:oleObj>
              </mc:Choice>
              <mc:Fallback>
                <p:oleObj name="Acrobat Document" r:id="rId5" imgW="7543607" imgH="5829107" progId="AcroExch.Document.11">
                  <p:embed/>
                  <p:pic>
                    <p:nvPicPr>
                      <p:cNvPr id="0" name=""/>
                      <p:cNvPicPr/>
                      <p:nvPr/>
                    </p:nvPicPr>
                    <p:blipFill>
                      <a:blip r:embed="rId6"/>
                      <a:stretch>
                        <a:fillRect/>
                      </a:stretch>
                    </p:blipFill>
                    <p:spPr>
                      <a:xfrm>
                        <a:off x="3505200" y="2362200"/>
                        <a:ext cx="5325035" cy="4114800"/>
                      </a:xfrm>
                      <a:prstGeom prst="rect">
                        <a:avLst/>
                      </a:prstGeom>
                      <a:ln w="19050">
                        <a:solidFill>
                          <a:schemeClr val="tx1"/>
                        </a:solidFill>
                      </a:ln>
                    </p:spPr>
                  </p:pic>
                </p:oleObj>
              </mc:Fallback>
            </mc:AlternateContent>
          </a:graphicData>
        </a:graphic>
      </p:graphicFrame>
    </p:spTree>
    <p:extLst>
      <p:ext uri="{BB962C8B-B14F-4D97-AF65-F5344CB8AC3E}">
        <p14:creationId xmlns:p14="http://schemas.microsoft.com/office/powerpoint/2010/main" val="798654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nvPr>
        </p:nvGraphicFramePr>
        <p:xfrm>
          <a:off x="-6132" y="76200"/>
          <a:ext cx="9150132" cy="5921375"/>
        </p:xfrm>
        <a:graphic>
          <a:graphicData uri="http://schemas.openxmlformats.org/presentationml/2006/ole">
            <mc:AlternateContent xmlns:mc="http://schemas.openxmlformats.org/markup-compatibility/2006">
              <mc:Choice xmlns:v="urn:schemas-microsoft-com:vml" Requires="v">
                <p:oleObj spid="_x0000_s38937" name="Acrobat Document" r:id="rId4" imgW="11658523" imgH="7543646" progId="AcroExch.Document.11">
                  <p:embed/>
                </p:oleObj>
              </mc:Choice>
              <mc:Fallback>
                <p:oleObj name="Acrobat Document" r:id="rId4" imgW="11658523" imgH="7543646" progId="AcroExch.Document.11">
                  <p:embed/>
                  <p:pic>
                    <p:nvPicPr>
                      <p:cNvPr id="0" name=""/>
                      <p:cNvPicPr/>
                      <p:nvPr/>
                    </p:nvPicPr>
                    <p:blipFill>
                      <a:blip r:embed="rId5"/>
                      <a:stretch>
                        <a:fillRect/>
                      </a:stretch>
                    </p:blipFill>
                    <p:spPr>
                      <a:xfrm>
                        <a:off x="-6132" y="76200"/>
                        <a:ext cx="9150132" cy="5921375"/>
                      </a:xfrm>
                      <a:prstGeom prst="rect">
                        <a:avLst/>
                      </a:prstGeom>
                    </p:spPr>
                  </p:pic>
                </p:oleObj>
              </mc:Fallback>
            </mc:AlternateContent>
          </a:graphicData>
        </a:graphic>
      </p:graphicFrame>
    </p:spTree>
    <p:extLst>
      <p:ext uri="{BB962C8B-B14F-4D97-AF65-F5344CB8AC3E}">
        <p14:creationId xmlns:p14="http://schemas.microsoft.com/office/powerpoint/2010/main" val="3630461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 y="-8467"/>
            <a:ext cx="9144001" cy="497840"/>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descr="DSC_008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91" y="318825"/>
            <a:ext cx="8966200" cy="5575300"/>
          </a:xfrm>
          <a:prstGeom prst="rect">
            <a:avLst/>
          </a:prstGeom>
        </p:spPr>
      </p:pic>
      <p:sp>
        <p:nvSpPr>
          <p:cNvPr id="23" name="Rectangle 22"/>
          <p:cNvSpPr/>
          <p:nvPr/>
        </p:nvSpPr>
        <p:spPr>
          <a:xfrm>
            <a:off x="105591" y="320554"/>
            <a:ext cx="8981440" cy="5589984"/>
          </a:xfrm>
          <a:prstGeom prst="rect">
            <a:avLst/>
          </a:prstGeom>
          <a:solidFill>
            <a:srgbClr val="69002A">
              <a:alpha val="58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6239" y="6700309"/>
            <a:ext cx="9137488" cy="16011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7" name="Group 16"/>
          <p:cNvGrpSpPr/>
          <p:nvPr/>
        </p:nvGrpSpPr>
        <p:grpSpPr>
          <a:xfrm>
            <a:off x="81280" y="71873"/>
            <a:ext cx="9000254" cy="6732505"/>
            <a:chOff x="81280" y="71873"/>
            <a:chExt cx="9000254" cy="6732505"/>
          </a:xfrm>
        </p:grpSpPr>
        <p:sp>
          <p:nvSpPr>
            <p:cNvPr id="18" name="Round Same Side Corner Rectangle 17"/>
            <p:cNvSpPr/>
            <p:nvPr/>
          </p:nvSpPr>
          <p:spPr>
            <a:xfrm>
              <a:off x="100094" y="71873"/>
              <a:ext cx="8981440" cy="213360"/>
            </a:xfrm>
            <a:prstGeom prst="round2SameRect">
              <a:avLst/>
            </a:prstGeom>
            <a:solidFill>
              <a:srgbClr val="69002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9" name="Round Same Side Corner Rectangle 18"/>
            <p:cNvSpPr/>
            <p:nvPr/>
          </p:nvSpPr>
          <p:spPr>
            <a:xfrm rot="10800000">
              <a:off x="81280" y="6697134"/>
              <a:ext cx="8981440" cy="107244"/>
            </a:xfrm>
            <a:prstGeom prst="round2SameRect">
              <a:avLst/>
            </a:prstGeom>
            <a:solidFill>
              <a:srgbClr val="69002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pic>
        <p:nvPicPr>
          <p:cNvPr id="20" name="Picture 19" descr="SIU_horiz_1line_209-wht.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8281" y="6069040"/>
            <a:ext cx="4257886" cy="457412"/>
          </a:xfrm>
          <a:prstGeom prst="rect">
            <a:avLst/>
          </a:prstGeom>
        </p:spPr>
      </p:pic>
      <p:pic>
        <p:nvPicPr>
          <p:cNvPr id="12" name="Picture 11"/>
          <p:cNvPicPr/>
          <p:nvPr/>
        </p:nvPicPr>
        <p:blipFill rotWithShape="1">
          <a:blip r:embed="rId5"/>
          <a:srcRect l="20493" t="9982" r="40150"/>
          <a:stretch/>
        </p:blipFill>
        <p:spPr bwMode="auto">
          <a:xfrm rot="21120032">
            <a:off x="1262085" y="601454"/>
            <a:ext cx="3737715" cy="497341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53640926-AAD7-44d8-BBD7-CCE9431645EC}">
              <a14:shadowObscured xmlns:a14="http://schemas.microsoft.com/office/drawing/2010/main"/>
            </a:ext>
          </a:extLst>
        </p:spPr>
      </p:pic>
      <p:sp>
        <p:nvSpPr>
          <p:cNvPr id="13" name="Rectangle 12"/>
          <p:cNvSpPr/>
          <p:nvPr/>
        </p:nvSpPr>
        <p:spPr>
          <a:xfrm>
            <a:off x="5607968" y="542811"/>
            <a:ext cx="2814188" cy="3908762"/>
          </a:xfrm>
          <a:prstGeom prst="rect">
            <a:avLst/>
          </a:prstGeom>
          <a:effectLst>
            <a:outerShdw blurRad="76200" dist="12700" dir="8100000" sy="-23000" kx="800400" algn="br" rotWithShape="0">
              <a:prstClr val="black">
                <a:alpha val="20000"/>
              </a:prstClr>
            </a:outerShdw>
          </a:effectLst>
        </p:spPr>
        <p:txBody>
          <a:bodyPr wrap="square">
            <a:spAutoFit/>
          </a:bodyPr>
          <a:lstStyle/>
          <a:p>
            <a:r>
              <a:rPr lang="en-US" sz="2800" dirty="0" smtClean="0">
                <a:solidFill>
                  <a:schemeClr val="bg1"/>
                </a:solidFill>
              </a:rPr>
              <a:t> “… </a:t>
            </a:r>
            <a:r>
              <a:rPr lang="en-US" sz="2800" dirty="0">
                <a:solidFill>
                  <a:schemeClr val="bg1"/>
                </a:solidFill>
              </a:rPr>
              <a:t>we are promoting </a:t>
            </a:r>
            <a:r>
              <a:rPr lang="en-US" sz="2800" dirty="0" smtClean="0">
                <a:solidFill>
                  <a:schemeClr val="bg1"/>
                </a:solidFill>
              </a:rPr>
              <a:t>15 </a:t>
            </a:r>
            <a:r>
              <a:rPr lang="en-US" sz="2800" dirty="0">
                <a:solidFill>
                  <a:schemeClr val="bg1"/>
                </a:solidFill>
              </a:rPr>
              <a:t>to Finish because </a:t>
            </a:r>
            <a:r>
              <a:rPr lang="en-US" sz="2800" dirty="0" smtClean="0">
                <a:solidFill>
                  <a:schemeClr val="bg1"/>
                </a:solidFill>
              </a:rPr>
              <a:t>we’re </a:t>
            </a:r>
            <a:r>
              <a:rPr lang="en-US" sz="2800" dirty="0">
                <a:solidFill>
                  <a:schemeClr val="bg1"/>
                </a:solidFill>
              </a:rPr>
              <a:t>finding students </a:t>
            </a:r>
            <a:r>
              <a:rPr lang="en-US" sz="2800" dirty="0" smtClean="0">
                <a:solidFill>
                  <a:schemeClr val="bg1"/>
                </a:solidFill>
              </a:rPr>
              <a:t>are </a:t>
            </a:r>
            <a:r>
              <a:rPr lang="en-US" sz="2800" dirty="0">
                <a:solidFill>
                  <a:schemeClr val="bg1"/>
                </a:solidFill>
              </a:rPr>
              <a:t>getting better grades with 15 credit </a:t>
            </a:r>
            <a:r>
              <a:rPr lang="en-US" sz="2800" dirty="0" smtClean="0">
                <a:solidFill>
                  <a:schemeClr val="bg1"/>
                </a:solidFill>
              </a:rPr>
              <a:t>hours...”</a:t>
            </a:r>
          </a:p>
          <a:p>
            <a:endParaRPr lang="en-US" sz="2400" dirty="0" smtClean="0">
              <a:solidFill>
                <a:schemeClr val="bg1"/>
              </a:solidFill>
            </a:endParaRPr>
          </a:p>
        </p:txBody>
      </p:sp>
    </p:spTree>
    <p:extLst>
      <p:ext uri="{BB962C8B-B14F-4D97-AF65-F5344CB8AC3E}">
        <p14:creationId xmlns:p14="http://schemas.microsoft.com/office/powerpoint/2010/main" val="361178341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3240211918"/>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473960" y="4785360"/>
            <a:ext cx="873957" cy="369332"/>
          </a:xfrm>
          <a:prstGeom prst="rect">
            <a:avLst/>
          </a:prstGeom>
          <a:noFill/>
        </p:spPr>
        <p:txBody>
          <a:bodyPr wrap="none" rtlCol="0">
            <a:spAutoFit/>
          </a:bodyPr>
          <a:lstStyle/>
          <a:p>
            <a:r>
              <a:rPr lang="en-US" dirty="0" smtClean="0">
                <a:solidFill>
                  <a:schemeClr val="accent2">
                    <a:lumMod val="75000"/>
                  </a:schemeClr>
                </a:solidFill>
              </a:rPr>
              <a:t>+1.67%</a:t>
            </a:r>
            <a:endParaRPr lang="en-US" dirty="0">
              <a:solidFill>
                <a:schemeClr val="accent2">
                  <a:lumMod val="75000"/>
                </a:schemeClr>
              </a:solidFill>
            </a:endParaRPr>
          </a:p>
        </p:txBody>
      </p:sp>
      <p:graphicFrame>
        <p:nvGraphicFramePr>
          <p:cNvPr id="4" name="Chart 3"/>
          <p:cNvGraphicFramePr>
            <a:graphicFrameLocks/>
          </p:cNvGraphicFramePr>
          <p:nvPr>
            <p:extLst>
              <p:ext uri="{D42A27DB-BD31-4B8C-83A1-F6EECF244321}">
                <p14:modId xmlns:p14="http://schemas.microsoft.com/office/powerpoint/2010/main" val="2457322347"/>
              </p:ext>
            </p:extLst>
          </p:nvPr>
        </p:nvGraphicFramePr>
        <p:xfrm>
          <a:off x="563978" y="2228612"/>
          <a:ext cx="7863840" cy="40233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0977687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3567</TotalTime>
  <Words>1743</Words>
  <Application>Microsoft Macintosh PowerPoint</Application>
  <PresentationFormat>On-screen Show (4:3)</PresentationFormat>
  <Paragraphs>274</Paragraphs>
  <Slides>31</Slides>
  <Notes>22</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31</vt:i4>
      </vt:variant>
    </vt:vector>
  </HeadingPairs>
  <TitlesOfParts>
    <vt:vector size="35" baseType="lpstr">
      <vt:lpstr>Office Theme</vt:lpstr>
      <vt:lpstr>1_Office Theme</vt:lpstr>
      <vt:lpstr>Acrobat Document</vt:lpstr>
      <vt:lpstr>Worksheet</vt:lpstr>
      <vt:lpstr>PowerPoint Presentation</vt:lpstr>
      <vt:lpstr>PowerPoint Presentation</vt:lpstr>
      <vt:lpstr>Fundamental Message</vt:lpstr>
      <vt:lpstr>Best Strategy to Ensure Completion Minimize cost and optimize opportunity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Life and Chemical Sciences Meta-Major</vt:lpstr>
      <vt:lpstr>Math/Physics/Computer Science Meta-Major</vt:lpstr>
      <vt:lpstr>PowerPoint Presentation</vt:lpstr>
      <vt:lpstr>Gateway Math Courses Trends</vt:lpstr>
      <vt:lpstr>SIU Math Courses</vt:lpstr>
      <vt:lpstr>Early Warning Intervention Platform</vt:lpstr>
      <vt:lpstr>College Algebra Data Fall 2013</vt:lpstr>
      <vt:lpstr>Markov Models of Student Performance </vt:lpstr>
      <vt:lpstr>Markov Models of SIU College Algebra  Fall 2013 – Week 8 to Final grade</vt:lpstr>
      <vt:lpstr>Predictive Value of Week 8 Grades</vt:lpstr>
      <vt:lpstr>EW Pilot Fall 2014-COS/COB</vt:lpstr>
      <vt:lpstr>PowerPoint Presentation</vt:lpstr>
      <vt:lpstr>PowerPoint Presentation</vt:lpstr>
      <vt:lpstr>PowerPoint Presentation</vt:lpstr>
      <vt:lpstr>PowerPoint Presentation</vt:lpstr>
      <vt:lpstr>College Algebra Data Fall 2014</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Predictive Analytics</dc:title>
  <dc:creator>algamaren</dc:creator>
  <cp:lastModifiedBy>Pat Manfredi</cp:lastModifiedBy>
  <cp:revision>138</cp:revision>
  <cp:lastPrinted>2014-04-16T13:21:43Z</cp:lastPrinted>
  <dcterms:created xsi:type="dcterms:W3CDTF">2012-08-08T19:02:22Z</dcterms:created>
  <dcterms:modified xsi:type="dcterms:W3CDTF">2015-09-18T20:19:13Z</dcterms:modified>
</cp:coreProperties>
</file>